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24"/>
  </p:notesMasterIdLst>
  <p:handoutMasterIdLst>
    <p:handoutMasterId r:id="rId25"/>
  </p:handoutMasterIdLst>
  <p:sldIdLst>
    <p:sldId id="483" r:id="rId2"/>
    <p:sldId id="256" r:id="rId3"/>
    <p:sldId id="455" r:id="rId4"/>
    <p:sldId id="456" r:id="rId5"/>
    <p:sldId id="457" r:id="rId6"/>
    <p:sldId id="458" r:id="rId7"/>
    <p:sldId id="460" r:id="rId8"/>
    <p:sldId id="464" r:id="rId9"/>
    <p:sldId id="471" r:id="rId10"/>
    <p:sldId id="476" r:id="rId11"/>
    <p:sldId id="479" r:id="rId12"/>
    <p:sldId id="482" r:id="rId13"/>
    <p:sldId id="484" r:id="rId14"/>
    <p:sldId id="461" r:id="rId15"/>
    <p:sldId id="466" r:id="rId16"/>
    <p:sldId id="467" r:id="rId17"/>
    <p:sldId id="468" r:id="rId18"/>
    <p:sldId id="469" r:id="rId19"/>
    <p:sldId id="477" r:id="rId20"/>
    <p:sldId id="478" r:id="rId21"/>
    <p:sldId id="485" r:id="rId22"/>
    <p:sldId id="489" r:id="rId23"/>
  </p:sldIdLst>
  <p:sldSz cx="9144000" cy="6858000" type="screen4x3"/>
  <p:notesSz cx="6794500" cy="9918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4">
          <p15:clr>
            <a:srgbClr val="A4A3A4"/>
          </p15:clr>
        </p15:guide>
        <p15:guide id="2" pos="214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1B24C1-C58E-5744-86FB-DFD5E9474FAC}" v="8" dt="2019-11-26T15:31:35.9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814" autoAdjust="0"/>
    <p:restoredTop sz="94709" autoAdjust="0"/>
  </p:normalViewPr>
  <p:slideViewPr>
    <p:cSldViewPr>
      <p:cViewPr varScale="1">
        <p:scale>
          <a:sx n="133" d="100"/>
          <a:sy n="133" d="100"/>
        </p:scale>
        <p:origin x="216" y="3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p:scale>
          <a:sx n="100" d="100"/>
          <a:sy n="100" d="100"/>
        </p:scale>
        <p:origin x="-888" y="642"/>
      </p:cViewPr>
      <p:guideLst>
        <p:guide orient="horz" pos="3124"/>
        <p:guide pos="214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n Suo" userId="41c30799-3a2b-4880-86a3-8488be07954a" providerId="ADAL" clId="{191B24C1-C58E-5744-86FB-DFD5E9474FAC}"/>
    <pc:docChg chg="custSel addSld delSld modSld modMainMaster">
      <pc:chgData name="Kun Suo" userId="41c30799-3a2b-4880-86a3-8488be07954a" providerId="ADAL" clId="{191B24C1-C58E-5744-86FB-DFD5E9474FAC}" dt="2019-11-26T15:32:17.418" v="51" actId="27636"/>
      <pc:docMkLst>
        <pc:docMk/>
      </pc:docMkLst>
      <pc:sldChg chg="modSp">
        <pc:chgData name="Kun Suo" userId="41c30799-3a2b-4880-86a3-8488be07954a" providerId="ADAL" clId="{191B24C1-C58E-5744-86FB-DFD5E9474FAC}" dt="2019-11-26T15:30:50.742" v="17" actId="20577"/>
        <pc:sldMkLst>
          <pc:docMk/>
          <pc:sldMk cId="0" sldId="256"/>
        </pc:sldMkLst>
        <pc:spChg chg="mod">
          <ac:chgData name="Kun Suo" userId="41c30799-3a2b-4880-86a3-8488be07954a" providerId="ADAL" clId="{191B24C1-C58E-5744-86FB-DFD5E9474FAC}" dt="2019-11-26T15:30:50.742" v="17" actId="20577"/>
          <ac:spMkLst>
            <pc:docMk/>
            <pc:sldMk cId="0" sldId="256"/>
            <ac:spMk id="2" creationId="{00000000-0000-0000-0000-000000000000}"/>
          </ac:spMkLst>
        </pc:spChg>
        <pc:spChg chg="mod">
          <ac:chgData name="Kun Suo" userId="41c30799-3a2b-4880-86a3-8488be07954a" providerId="ADAL" clId="{191B24C1-C58E-5744-86FB-DFD5E9474FAC}" dt="2019-11-26T15:27:20.112" v="7" actId="14100"/>
          <ac:spMkLst>
            <pc:docMk/>
            <pc:sldMk cId="0" sldId="256"/>
            <ac:spMk id="7" creationId="{4CF56BA7-5B0F-7943-8D6B-FE6D7FC64CB8}"/>
          </ac:spMkLst>
        </pc:spChg>
      </pc:sldChg>
      <pc:sldChg chg="delSp modSp">
        <pc:chgData name="Kun Suo" userId="41c30799-3a2b-4880-86a3-8488be07954a" providerId="ADAL" clId="{191B24C1-C58E-5744-86FB-DFD5E9474FAC}" dt="2019-11-26T15:31:15.560" v="34" actId="20577"/>
        <pc:sldMkLst>
          <pc:docMk/>
          <pc:sldMk cId="2310351437" sldId="454"/>
        </pc:sldMkLst>
        <pc:spChg chg="mod">
          <ac:chgData name="Kun Suo" userId="41c30799-3a2b-4880-86a3-8488be07954a" providerId="ADAL" clId="{191B24C1-C58E-5744-86FB-DFD5E9474FAC}" dt="2019-11-26T15:31:01.277" v="24" actId="20577"/>
          <ac:spMkLst>
            <pc:docMk/>
            <pc:sldMk cId="2310351437" sldId="454"/>
            <ac:spMk id="2" creationId="{730E40CF-E237-4E40-82D0-9118FF13B96F}"/>
          </ac:spMkLst>
        </pc:spChg>
        <pc:spChg chg="del">
          <ac:chgData name="Kun Suo" userId="41c30799-3a2b-4880-86a3-8488be07954a" providerId="ADAL" clId="{191B24C1-C58E-5744-86FB-DFD5E9474FAC}" dt="2019-11-26T15:26:58.629" v="4"/>
          <ac:spMkLst>
            <pc:docMk/>
            <pc:sldMk cId="2310351437" sldId="454"/>
            <ac:spMk id="4" creationId="{EEF301FD-83D1-6A4B-A15D-8FE496C5E981}"/>
          </ac:spMkLst>
        </pc:spChg>
        <pc:spChg chg="mod">
          <ac:chgData name="Kun Suo" userId="41c30799-3a2b-4880-86a3-8488be07954a" providerId="ADAL" clId="{191B24C1-C58E-5744-86FB-DFD5E9474FAC}" dt="2019-11-26T15:26:13.306" v="0"/>
          <ac:spMkLst>
            <pc:docMk/>
            <pc:sldMk cId="2310351437" sldId="454"/>
            <ac:spMk id="5" creationId="{FBD8231A-1571-5C47-AAA5-9276778EE8D3}"/>
          </ac:spMkLst>
        </pc:spChg>
        <pc:spChg chg="mod">
          <ac:chgData name="Kun Suo" userId="41c30799-3a2b-4880-86a3-8488be07954a" providerId="ADAL" clId="{191B24C1-C58E-5744-86FB-DFD5E9474FAC}" dt="2019-11-26T15:31:15.560" v="34" actId="20577"/>
          <ac:spMkLst>
            <pc:docMk/>
            <pc:sldMk cId="2310351437" sldId="454"/>
            <ac:spMk id="6" creationId="{956C6534-DDD5-6447-95A6-35CE5274C440}"/>
          </ac:spMkLst>
        </pc:spChg>
      </pc:sldChg>
      <pc:sldChg chg="delSp modSp">
        <pc:chgData name="Kun Suo" userId="41c30799-3a2b-4880-86a3-8488be07954a" providerId="ADAL" clId="{191B24C1-C58E-5744-86FB-DFD5E9474FAC}" dt="2019-11-26T15:32:17.418" v="51" actId="27636"/>
        <pc:sldMkLst>
          <pc:docMk/>
          <pc:sldMk cId="2124369641" sldId="455"/>
        </pc:sldMkLst>
        <pc:spChg chg="mod">
          <ac:chgData name="Kun Suo" userId="41c30799-3a2b-4880-86a3-8488be07954a" providerId="ADAL" clId="{191B24C1-C58E-5744-86FB-DFD5E9474FAC}" dt="2019-11-26T15:31:29.189" v="35"/>
          <ac:spMkLst>
            <pc:docMk/>
            <pc:sldMk cId="2124369641" sldId="455"/>
            <ac:spMk id="2" creationId="{FFC2855A-DEE2-0D40-A6B6-D55DE7EB2980}"/>
          </ac:spMkLst>
        </pc:spChg>
        <pc:spChg chg="del">
          <ac:chgData name="Kun Suo" userId="41c30799-3a2b-4880-86a3-8488be07954a" providerId="ADAL" clId="{191B24C1-C58E-5744-86FB-DFD5E9474FAC}" dt="2019-11-26T15:26:29.265" v="1" actId="478"/>
          <ac:spMkLst>
            <pc:docMk/>
            <pc:sldMk cId="2124369641" sldId="455"/>
            <ac:spMk id="4" creationId="{F044DC4E-DC78-284A-8F61-29F8EBB49D01}"/>
          </ac:spMkLst>
        </pc:spChg>
        <pc:spChg chg="mod">
          <ac:chgData name="Kun Suo" userId="41c30799-3a2b-4880-86a3-8488be07954a" providerId="ADAL" clId="{191B24C1-C58E-5744-86FB-DFD5E9474FAC}" dt="2019-11-26T15:26:13.306" v="0"/>
          <ac:spMkLst>
            <pc:docMk/>
            <pc:sldMk cId="2124369641" sldId="455"/>
            <ac:spMk id="5" creationId="{935F4400-BB90-C94A-8A70-8CAFB251A87C}"/>
          </ac:spMkLst>
        </pc:spChg>
        <pc:spChg chg="mod">
          <ac:chgData name="Kun Suo" userId="41c30799-3a2b-4880-86a3-8488be07954a" providerId="ADAL" clId="{191B24C1-C58E-5744-86FB-DFD5E9474FAC}" dt="2019-11-26T15:32:17.418" v="51" actId="27636"/>
          <ac:spMkLst>
            <pc:docMk/>
            <pc:sldMk cId="2124369641" sldId="455"/>
            <ac:spMk id="6" creationId="{84ACBAF7-8B38-FB46-A0A9-659634E70926}"/>
          </ac:spMkLst>
        </pc:spChg>
      </pc:sldChg>
      <pc:sldChg chg="add del">
        <pc:chgData name="Kun Suo" userId="41c30799-3a2b-4880-86a3-8488be07954a" providerId="ADAL" clId="{191B24C1-C58E-5744-86FB-DFD5E9474FAC}" dt="2019-11-26T15:26:33.442" v="3"/>
        <pc:sldMkLst>
          <pc:docMk/>
          <pc:sldMk cId="734229605" sldId="456"/>
        </pc:sldMkLst>
      </pc:sldChg>
      <pc:sldMasterChg chg="modSp modSldLayout">
        <pc:chgData name="Kun Suo" userId="41c30799-3a2b-4880-86a3-8488be07954a" providerId="ADAL" clId="{191B24C1-C58E-5744-86FB-DFD5E9474FAC}" dt="2019-11-26T15:26:13.306" v="0"/>
        <pc:sldMasterMkLst>
          <pc:docMk/>
          <pc:sldMasterMk cId="0" sldId="2147483750"/>
        </pc:sldMasterMkLst>
        <pc:spChg chg="mod">
          <ac:chgData name="Kun Suo" userId="41c30799-3a2b-4880-86a3-8488be07954a" providerId="ADAL" clId="{191B24C1-C58E-5744-86FB-DFD5E9474FAC}" dt="2019-11-26T15:26:13.306" v="0"/>
          <ac:spMkLst>
            <pc:docMk/>
            <pc:sldMasterMk cId="0" sldId="2147483750"/>
            <ac:spMk id="23" creationId="{00000000-0000-0000-0000-000000000000}"/>
          </ac:spMkLst>
        </pc:spChg>
        <pc:sldLayoutChg chg="modSp">
          <pc:chgData name="Kun Suo" userId="41c30799-3a2b-4880-86a3-8488be07954a" providerId="ADAL" clId="{191B24C1-C58E-5744-86FB-DFD5E9474FAC}" dt="2019-11-26T15:26:13.306" v="0"/>
          <pc:sldLayoutMkLst>
            <pc:docMk/>
            <pc:sldMasterMk cId="0" sldId="2147483750"/>
            <pc:sldLayoutMk cId="0" sldId="2147483751"/>
          </pc:sldLayoutMkLst>
          <pc:spChg chg="mod">
            <ac:chgData name="Kun Suo" userId="41c30799-3a2b-4880-86a3-8488be07954a" providerId="ADAL" clId="{191B24C1-C58E-5744-86FB-DFD5E9474FAC}" dt="2019-11-26T15:26:13.306" v="0"/>
            <ac:spMkLst>
              <pc:docMk/>
              <pc:sldMasterMk cId="0" sldId="2147483750"/>
              <pc:sldLayoutMk cId="0" sldId="2147483751"/>
              <ac:spMk id="29" creationId="{00000000-0000-0000-0000-000000000000}"/>
            </ac:spMkLst>
          </pc:spChg>
        </pc:sldLayoutChg>
        <pc:sldLayoutChg chg="modSp">
          <pc:chgData name="Kun Suo" userId="41c30799-3a2b-4880-86a3-8488be07954a" providerId="ADAL" clId="{191B24C1-C58E-5744-86FB-DFD5E9474FAC}" dt="2019-11-26T15:26:13.306" v="0"/>
          <pc:sldLayoutMkLst>
            <pc:docMk/>
            <pc:sldMasterMk cId="0" sldId="2147483750"/>
            <pc:sldLayoutMk cId="0" sldId="2147483752"/>
          </pc:sldLayoutMkLst>
          <pc:spChg chg="mod">
            <ac:chgData name="Kun Suo" userId="41c30799-3a2b-4880-86a3-8488be07954a" providerId="ADAL" clId="{191B24C1-C58E-5744-86FB-DFD5E9474FAC}" dt="2019-11-26T15:26:13.306" v="0"/>
            <ac:spMkLst>
              <pc:docMk/>
              <pc:sldMasterMk cId="0" sldId="2147483750"/>
              <pc:sldLayoutMk cId="0" sldId="2147483752"/>
              <ac:spMk id="6"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sz="quarter" idx="1"/>
          </p:nvPr>
        </p:nvSpPr>
        <p:spPr>
          <a:xfrm>
            <a:off x="3848645" y="4"/>
            <a:ext cx="2944284" cy="495935"/>
          </a:xfrm>
          <a:prstGeom prst="rect">
            <a:avLst/>
          </a:prstGeom>
        </p:spPr>
        <p:txBody>
          <a:bodyPr vert="horz" lIns="94698" tIns="47348" rIns="94698" bIns="47348" rtlCol="0"/>
          <a:lstStyle>
            <a:lvl1pPr algn="r">
              <a:defRPr sz="1300"/>
            </a:lvl1pPr>
          </a:lstStyle>
          <a:p>
            <a:fld id="{623508D7-CD65-4285-B828-B369E2351DE2}" type="datetimeFigureOut">
              <a:rPr lang="en-US" smtClean="0"/>
              <a:pPr/>
              <a:t>3/3/20</a:t>
            </a:fld>
            <a:endParaRPr lang="en-US"/>
          </a:p>
        </p:txBody>
      </p:sp>
      <p:sp>
        <p:nvSpPr>
          <p:cNvPr id="4" name="Footer Placeholder 3"/>
          <p:cNvSpPr>
            <a:spLocks noGrp="1"/>
          </p:cNvSpPr>
          <p:nvPr>
            <p:ph type="ftr" sz="quarter" idx="2"/>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5" name="Slide Number Placeholder 4"/>
          <p:cNvSpPr>
            <a:spLocks noGrp="1"/>
          </p:cNvSpPr>
          <p:nvPr>
            <p:ph type="sldNum" sz="quarter" idx="3"/>
          </p:nvPr>
        </p:nvSpPr>
        <p:spPr>
          <a:xfrm>
            <a:off x="3848645" y="9421048"/>
            <a:ext cx="2944284" cy="495935"/>
          </a:xfrm>
          <a:prstGeom prst="rect">
            <a:avLst/>
          </a:prstGeom>
        </p:spPr>
        <p:txBody>
          <a:bodyPr vert="horz" lIns="94698" tIns="47348" rIns="94698" bIns="47348" rtlCol="0" anchor="b"/>
          <a:lstStyle>
            <a:lvl1pPr algn="r">
              <a:defRPr sz="1300"/>
            </a:lvl1pPr>
          </a:lstStyle>
          <a:p>
            <a:fld id="{6A854FC7-2F89-40CE-8D5B-3D90DD628EC1}" type="slidenum">
              <a:rPr lang="en-US" smtClean="0"/>
              <a:pPr/>
              <a:t>‹#›</a:t>
            </a:fld>
            <a:endParaRPr lang="en-US"/>
          </a:p>
        </p:txBody>
      </p:sp>
    </p:spTree>
    <p:extLst>
      <p:ext uri="{BB962C8B-B14F-4D97-AF65-F5344CB8AC3E}">
        <p14:creationId xmlns:p14="http://schemas.microsoft.com/office/powerpoint/2010/main" val="3274773465"/>
      </p:ext>
    </p:extLst>
  </p:cSld>
  <p:clrMap bg1="lt1" tx1="dk1" bg2="lt2" tx2="dk2" accent1="accent1" accent2="accent2" accent3="accent3" accent4="accent4" accent5="accent5" accent6="accent6" hlink="hlink" folHlink="folHlink"/>
  <p:hf hdr="0" ftr="0" dt="0"/>
</p:handoutMaster>
</file>

<file path=ppt/media/image1.jpeg>
</file>

<file path=ppt/media/image10.tiff>
</file>

<file path=ppt/media/image11.tiff>
</file>

<file path=ppt/media/image12.png>
</file>

<file path=ppt/media/image13.png>
</file>

<file path=ppt/media/image14.png>
</file>

<file path=ppt/media/image15.tiff>
</file>

<file path=ppt/media/image16.tiff>
</file>

<file path=ppt/media/image17.tiff>
</file>

<file path=ppt/media/image18.png>
</file>

<file path=ppt/media/image19.tiff>
</file>

<file path=ppt/media/image2.gif>
</file>

<file path=ppt/media/image20.tiff>
</file>

<file path=ppt/media/image3.tiff>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idx="1"/>
          </p:nvPr>
        </p:nvSpPr>
        <p:spPr>
          <a:xfrm>
            <a:off x="3848645" y="4"/>
            <a:ext cx="2944284" cy="495935"/>
          </a:xfrm>
          <a:prstGeom prst="rect">
            <a:avLst/>
          </a:prstGeom>
        </p:spPr>
        <p:txBody>
          <a:bodyPr vert="horz" lIns="94698" tIns="47348" rIns="94698" bIns="47348" rtlCol="0"/>
          <a:lstStyle>
            <a:lvl1pPr algn="r">
              <a:defRPr sz="1300"/>
            </a:lvl1pPr>
          </a:lstStyle>
          <a:p>
            <a:fld id="{68A3EB84-E0F6-4EF5-A6B6-15B35501A2C4}" type="datetimeFigureOut">
              <a:rPr lang="en-US" smtClean="0"/>
              <a:pPr/>
              <a:t>3/3/20</a:t>
            </a:fld>
            <a:endParaRPr lang="en-US"/>
          </a:p>
        </p:txBody>
      </p:sp>
      <p:sp>
        <p:nvSpPr>
          <p:cNvPr id="4" name="Slide Image Placeholder 3"/>
          <p:cNvSpPr>
            <a:spLocks noGrp="1" noRot="1" noChangeAspect="1"/>
          </p:cNvSpPr>
          <p:nvPr>
            <p:ph type="sldImg" idx="2"/>
          </p:nvPr>
        </p:nvSpPr>
        <p:spPr>
          <a:xfrm>
            <a:off x="917575" y="744538"/>
            <a:ext cx="4959350" cy="3719512"/>
          </a:xfrm>
          <a:prstGeom prst="rect">
            <a:avLst/>
          </a:prstGeom>
          <a:noFill/>
          <a:ln w="12700">
            <a:solidFill>
              <a:prstClr val="black"/>
            </a:solidFill>
          </a:ln>
        </p:spPr>
        <p:txBody>
          <a:bodyPr vert="horz" lIns="94698" tIns="47348" rIns="94698" bIns="47348" rtlCol="0" anchor="ctr"/>
          <a:lstStyle/>
          <a:p>
            <a:endParaRPr lang="en-US"/>
          </a:p>
        </p:txBody>
      </p:sp>
      <p:sp>
        <p:nvSpPr>
          <p:cNvPr id="5" name="Notes Placeholder 4"/>
          <p:cNvSpPr>
            <a:spLocks noGrp="1"/>
          </p:cNvSpPr>
          <p:nvPr>
            <p:ph type="body" sz="quarter" idx="3"/>
          </p:nvPr>
        </p:nvSpPr>
        <p:spPr>
          <a:xfrm>
            <a:off x="679450" y="4711385"/>
            <a:ext cx="5435600" cy="4463415"/>
          </a:xfrm>
          <a:prstGeom prst="rect">
            <a:avLst/>
          </a:prstGeom>
        </p:spPr>
        <p:txBody>
          <a:bodyPr vert="horz" lIns="94698" tIns="47348" rIns="94698" bIns="4734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7" name="Slide Number Placeholder 6"/>
          <p:cNvSpPr>
            <a:spLocks noGrp="1"/>
          </p:cNvSpPr>
          <p:nvPr>
            <p:ph type="sldNum" sz="quarter" idx="5"/>
          </p:nvPr>
        </p:nvSpPr>
        <p:spPr>
          <a:xfrm>
            <a:off x="3848645" y="9421048"/>
            <a:ext cx="2944284" cy="495935"/>
          </a:xfrm>
          <a:prstGeom prst="rect">
            <a:avLst/>
          </a:prstGeom>
        </p:spPr>
        <p:txBody>
          <a:bodyPr vert="horz" lIns="94698" tIns="47348" rIns="94698" bIns="47348" rtlCol="0" anchor="b"/>
          <a:lstStyle>
            <a:lvl1pPr algn="r">
              <a:defRPr sz="1300"/>
            </a:lvl1pPr>
          </a:lstStyle>
          <a:p>
            <a:fld id="{70A64E9A-006E-4595-84A4-B133CBD63029}" type="slidenum">
              <a:rPr lang="en-US" smtClean="0"/>
              <a:pPr/>
              <a:t>‹#›</a:t>
            </a:fld>
            <a:endParaRPr lang="en-US"/>
          </a:p>
        </p:txBody>
      </p:sp>
    </p:spTree>
    <p:extLst>
      <p:ext uri="{BB962C8B-B14F-4D97-AF65-F5344CB8AC3E}">
        <p14:creationId xmlns:p14="http://schemas.microsoft.com/office/powerpoint/2010/main" val="27833221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17575" y="744538"/>
            <a:ext cx="4959350" cy="3719512"/>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0A64E9A-006E-4595-84A4-B133CBD63029}" type="slidenum">
              <a:rPr lang="en-US" smtClean="0"/>
              <a:pPr/>
              <a:t>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dirty="0"/>
              <a:t>Click to edit Master title style</a:t>
            </a:r>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400800" y="6355080"/>
            <a:ext cx="2286000" cy="365760"/>
          </a:xfrm>
        </p:spPr>
        <p:txBody>
          <a:bodyPr/>
          <a:lstStyle>
            <a:lvl1pPr algn="ctr">
              <a:defRPr sz="1400"/>
            </a:lvl1pPr>
          </a:lstStyle>
          <a:p>
            <a:r>
              <a:rPr lang="en-US"/>
              <a:t>Parallel and Distributed Computation</a:t>
            </a:r>
            <a:endParaRPr lang="en-US" dirty="0"/>
          </a:p>
        </p:txBody>
      </p:sp>
      <p:sp>
        <p:nvSpPr>
          <p:cNvPr id="17" name="Footer Placeholder 16"/>
          <p:cNvSpPr>
            <a:spLocks noGrp="1"/>
          </p:cNvSpPr>
          <p:nvPr>
            <p:ph type="ftr" sz="quarter" idx="11"/>
          </p:nvPr>
        </p:nvSpPr>
        <p:spPr>
          <a:xfrm>
            <a:off x="2898648" y="6355080"/>
            <a:ext cx="3474720" cy="365760"/>
          </a:xfrm>
        </p:spPr>
        <p:txBody>
          <a:bodyPr/>
          <a:lstStyle/>
          <a:p>
            <a:endParaRPr lang="en-US" dirty="0"/>
          </a:p>
        </p:txBody>
      </p:sp>
      <p:sp>
        <p:nvSpPr>
          <p:cNvPr id="29" name="Slide Number Placeholder 28"/>
          <p:cNvSpPr>
            <a:spLocks noGrp="1"/>
          </p:cNvSpPr>
          <p:nvPr>
            <p:ph type="sldNum" sz="quarter" idx="12"/>
          </p:nvPr>
        </p:nvSpPr>
        <p:spPr>
          <a:xfrm>
            <a:off x="1216152" y="6355080"/>
            <a:ext cx="1219200" cy="365760"/>
          </a:xfrm>
        </p:spPr>
        <p:txBody>
          <a:bodyPr/>
          <a:lstStyle>
            <a:lvl1pPr algn="ctr">
              <a:defRPr/>
            </a:lvl1pPr>
          </a:lstStyle>
          <a:p>
            <a:r>
              <a:rPr lang="en-US" dirty="0"/>
              <a:t>CS 7172</a:t>
            </a:r>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a:xfrm>
            <a:off x="6400800" y="6355080"/>
            <a:ext cx="2286000" cy="365760"/>
          </a:xfrm>
        </p:spPr>
        <p:txBody>
          <a:bodyPr/>
          <a:lstStyle>
            <a:lvl1pPr>
              <a:defRPr sz="1400"/>
            </a:lvl1pPr>
          </a:lstStyle>
          <a:p>
            <a:r>
              <a:rPr lang="en-US"/>
              <a:t>Parallel and Distributed Computation</a:t>
            </a:r>
          </a:p>
        </p:txBody>
      </p:sp>
      <p:sp>
        <p:nvSpPr>
          <p:cNvPr id="29" name="Slide Number Placeholder 28"/>
          <p:cNvSpPr>
            <a:spLocks noGrp="1"/>
          </p:cNvSpPr>
          <p:nvPr>
            <p:ph type="sldNum" sz="quarter" idx="12"/>
          </p:nvPr>
        </p:nvSpPr>
        <p:spPr>
          <a:xfrm>
            <a:off x="1216152" y="6355080"/>
            <a:ext cx="1219200" cy="365760"/>
          </a:xfrm>
        </p:spPr>
        <p:txBody>
          <a:bodyPr/>
          <a:lstStyle/>
          <a:p>
            <a:fld id="{B6F15528-21DE-4FAA-801E-634DDDAF4B2B}" type="slidenum">
              <a:rPr lang="en-US" smtClean="0"/>
              <a:pPr/>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90600"/>
          </a:xfrm>
        </p:spPr>
        <p:txBody>
          <a:bodyPr>
            <a:normAutofit/>
          </a:bodyPr>
          <a:lstStyle>
            <a:lvl1pPr>
              <a:defRPr sz="4000" b="1" cap="none" spc="0" baseline="0">
                <a:ln w="17780" cmpd="sng">
                  <a:noFill/>
                  <a:prstDash val="solid"/>
                  <a:miter lim="800000"/>
                </a:ln>
                <a:solidFill>
                  <a:schemeClr val="accent2"/>
                </a:solidFill>
                <a:effectLst/>
              </a:defRPr>
            </a:lvl1pPr>
          </a:lstStyle>
          <a:p>
            <a:r>
              <a:rPr kumimoji="0" lang="en-US" dirty="0"/>
              <a:t>Click to edit Master title style</a:t>
            </a:r>
          </a:p>
        </p:txBody>
      </p:sp>
      <p:sp>
        <p:nvSpPr>
          <p:cNvPr id="4" name="Date Placeholder 3"/>
          <p:cNvSpPr>
            <a:spLocks noGrp="1"/>
          </p:cNvSpPr>
          <p:nvPr>
            <p:ph type="dt" sz="half" idx="10"/>
          </p:nvPr>
        </p:nvSpPr>
        <p:spPr>
          <a:xfrm>
            <a:off x="5410200" y="6356350"/>
            <a:ext cx="3279648" cy="365760"/>
          </a:xfrm>
        </p:spPr>
        <p:txBody>
          <a:bodyPr/>
          <a:lstStyle>
            <a:lvl1pPr algn="ctr">
              <a:defRPr/>
            </a:lvl1pPr>
          </a:lstStyle>
          <a:p>
            <a:r>
              <a:rPr lang="en-US"/>
              <a:t>Parallel and Distributed Computation</a:t>
            </a:r>
            <a:endParaRPr lang="en-US" dirty="0"/>
          </a:p>
        </p:txBody>
      </p:sp>
      <p:sp>
        <p:nvSpPr>
          <p:cNvPr id="5" name="Footer Placeholder 4"/>
          <p:cNvSpPr>
            <a:spLocks noGrp="1"/>
          </p:cNvSpPr>
          <p:nvPr>
            <p:ph type="ftr" sz="quarter" idx="11"/>
          </p:nvPr>
        </p:nvSpPr>
        <p:spPr>
          <a:xfrm>
            <a:off x="2438400" y="6356350"/>
            <a:ext cx="3505200" cy="365760"/>
          </a:xfrm>
        </p:spPr>
        <p:txBody>
          <a:bodyPr/>
          <a:lstStyle/>
          <a:p>
            <a:endParaRPr lang="en-US" dirty="0"/>
          </a:p>
        </p:txBody>
      </p:sp>
      <p:sp>
        <p:nvSpPr>
          <p:cNvPr id="6" name="Slide Number Placeholder 5"/>
          <p:cNvSpPr>
            <a:spLocks noGrp="1"/>
          </p:cNvSpPr>
          <p:nvPr>
            <p:ph type="sldNum" sz="quarter" idx="12"/>
          </p:nvPr>
        </p:nvSpPr>
        <p:spPr/>
        <p:txBody>
          <a:bodyPr/>
          <a:lstStyle>
            <a:lvl1pPr algn="ctr">
              <a:defRPr/>
            </a:lvl1pPr>
          </a:lstStyle>
          <a:p>
            <a:r>
              <a:rPr lang="en-US" dirty="0"/>
              <a:t>CS 7172</a:t>
            </a:r>
          </a:p>
        </p:txBody>
      </p:sp>
      <p:sp>
        <p:nvSpPr>
          <p:cNvPr id="8" name="Content Placeholder 7"/>
          <p:cNvSpPr>
            <a:spLocks noGrp="1"/>
          </p:cNvSpPr>
          <p:nvPr>
            <p:ph sz="quarter" idx="1"/>
          </p:nvPr>
        </p:nvSpPr>
        <p:spPr>
          <a:xfrm>
            <a:off x="457200" y="1219200"/>
            <a:ext cx="8229600" cy="4937760"/>
          </a:xfrm>
        </p:spPr>
        <p:txBody>
          <a:bodyPr/>
          <a:lstStyle>
            <a:lvl1pPr>
              <a:lnSpc>
                <a:spcPct val="125000"/>
              </a:lnSpc>
              <a:buSzPct val="100000"/>
              <a:buFont typeface="Arial" pitchFamily="34" charset="0"/>
              <a:buChar char="•"/>
              <a:defRPr sz="3200" baseline="0"/>
            </a:lvl1pPr>
            <a:lvl2pPr>
              <a:lnSpc>
                <a:spcPct val="125000"/>
              </a:lnSpc>
              <a:buSzPct val="65000"/>
              <a:buFont typeface="Courier New" pitchFamily="49" charset="0"/>
              <a:buChar char="o"/>
              <a:defRPr sz="2400" baseline="0"/>
            </a:lvl2pPr>
            <a:lvl3pPr>
              <a:lnSpc>
                <a:spcPct val="125000"/>
              </a:lnSpc>
              <a:defRPr/>
            </a:lvl3pPr>
            <a:lvl4pPr>
              <a:lnSpc>
                <a:spcPct val="125000"/>
              </a:lnSpc>
              <a:defRPr/>
            </a:lvl4pPr>
            <a:lvl5pPr>
              <a:lnSpc>
                <a:spcPct val="125000"/>
              </a:lnSpc>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a:t>Click to edit Master title style</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632199" y="1216152"/>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1"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8201"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r>
              <a:rPr lang="en-US"/>
              <a:t>Parallel and Distributed Computation</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dirty="0"/>
              <a:t>Click to edit Master title style</a:t>
            </a:r>
          </a:p>
        </p:txBody>
      </p:sp>
      <p:sp>
        <p:nvSpPr>
          <p:cNvPr id="3" name="Date Placeholder 2"/>
          <p:cNvSpPr>
            <a:spLocks noGrp="1"/>
          </p:cNvSpPr>
          <p:nvPr>
            <p:ph type="dt" sz="half" idx="10"/>
          </p:nvPr>
        </p:nvSpPr>
        <p:spPr/>
        <p:txBody>
          <a:bodyPr/>
          <a:lstStyle/>
          <a:p>
            <a:r>
              <a:rPr lang="en-US"/>
              <a:t>Parallel and Distributed Computation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Parallel and Distributed Computation</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pic>
        <p:nvPicPr>
          <p:cNvPr id="7" name="Picture 3" descr="C:\Documents and Settings\Jia Rao\Desktop\wsu.gif"/>
          <p:cNvPicPr>
            <a:picLocks noChangeAspect="1" noChangeArrowheads="1"/>
          </p:cNvPicPr>
          <p:nvPr userDrawn="1"/>
        </p:nvPicPr>
        <p:blipFill>
          <a:blip r:embed="rId2" cstate="print"/>
          <a:stretch>
            <a:fillRect/>
          </a:stretch>
        </p:blipFill>
        <p:spPr bwMode="auto">
          <a:xfrm>
            <a:off x="7924800" y="5181600"/>
            <a:ext cx="1143000" cy="11430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6324600" y="1219201"/>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dirty="0"/>
              <a:t>Click to edit Master title style</a:t>
            </a:r>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r>
              <a:rPr lang="en-US"/>
              <a:t>Parallel and Distributed Computation</a:t>
            </a:r>
            <a:endParaRPr lang="en-US" dirty="0"/>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ctr" eaLnBrk="1" latinLnBrk="0" hangingPunct="1">
              <a:defRPr kumimoji="0" sz="1400">
                <a:solidFill>
                  <a:schemeClr val="tx2"/>
                </a:solidFill>
              </a:defRPr>
            </a:lvl1pPr>
          </a:lstStyle>
          <a:p>
            <a:endParaRPr lang="en-US" dirty="0"/>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pPr algn="ctr"/>
            <a:r>
              <a:rPr lang="en-US" dirty="0"/>
              <a:t>CS 7172</a:t>
            </a:r>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751" r:id="rId1"/>
    <p:sldLayoutId id="2147483752"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hf hdr="0" ftr="0"/>
  <p:txStyles>
    <p:titleStyle>
      <a:lvl1pPr algn="l" rtl="0" eaLnBrk="1" latinLnBrk="0" hangingPunct="1">
        <a:spcBef>
          <a:spcPct val="0"/>
        </a:spcBef>
        <a:buNone/>
        <a:defRPr kumimoji="0" sz="3200" b="1" i="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tiff"/><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kevinsuo.github.io/" TargetMode="External"/><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5">
            <a:extLst>
              <a:ext uri="{FF2B5EF4-FFF2-40B4-BE49-F238E27FC236}">
                <a16:creationId xmlns:a16="http://schemas.microsoft.com/office/drawing/2014/main" id="{E588B686-7C76-314B-81C4-BE00A39D1F47}"/>
              </a:ext>
            </a:extLst>
          </p:cNvPr>
          <p:cNvSpPr txBox="1">
            <a:spLocks/>
          </p:cNvSpPr>
          <p:nvPr/>
        </p:nvSpPr>
        <p:spPr>
          <a:xfrm>
            <a:off x="457200" y="457200"/>
            <a:ext cx="8229600" cy="6217920"/>
          </a:xfrm>
          <a:prstGeom prst="rect">
            <a:avLst/>
          </a:prstGeom>
        </p:spPr>
        <p:txBody>
          <a:bodyPr/>
          <a:lst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a:lstStyle>
          <a:p>
            <a:r>
              <a:rPr lang="en-US" dirty="0"/>
              <a:t>Distributed coordination and synchronization:</a:t>
            </a:r>
          </a:p>
          <a:p>
            <a:pPr lvl="1"/>
            <a:r>
              <a:rPr lang="en-US" sz="2000" dirty="0"/>
              <a:t>Distributed mutex, distributed election, distributed consensus, distributed transaction, distributed locks</a:t>
            </a:r>
          </a:p>
          <a:p>
            <a:endParaRPr lang="en-US" sz="1600" dirty="0"/>
          </a:p>
          <a:p>
            <a:r>
              <a:rPr lang="en-US" dirty="0"/>
              <a:t>Distributed management and resources</a:t>
            </a:r>
          </a:p>
          <a:p>
            <a:pPr lvl="1"/>
            <a:r>
              <a:rPr lang="en-US" sz="2000" dirty="0"/>
              <a:t>Centralized structure, decentralized structure, scheduling</a:t>
            </a:r>
          </a:p>
          <a:p>
            <a:endParaRPr lang="en-US" sz="2000" dirty="0">
              <a:solidFill>
                <a:schemeClr val="tx2"/>
              </a:solidFill>
            </a:endParaRPr>
          </a:p>
          <a:p>
            <a:r>
              <a:rPr lang="en-US" dirty="0"/>
              <a:t>Distributed computation</a:t>
            </a:r>
          </a:p>
          <a:p>
            <a:pPr lvl="1"/>
            <a:r>
              <a:rPr lang="en-US" sz="2000" dirty="0"/>
              <a:t>MapReduce, Spark</a:t>
            </a:r>
          </a:p>
          <a:p>
            <a:endParaRPr lang="en-US" sz="2000" dirty="0">
              <a:solidFill>
                <a:schemeClr val="tx2"/>
              </a:solidFill>
            </a:endParaRPr>
          </a:p>
          <a:p>
            <a:r>
              <a:rPr lang="en-US" dirty="0"/>
              <a:t>Distributed communication</a:t>
            </a:r>
          </a:p>
          <a:p>
            <a:pPr lvl="1"/>
            <a:r>
              <a:rPr lang="en-US" sz="2000" dirty="0"/>
              <a:t>RPC, publish and subscribe, message queue</a:t>
            </a:r>
          </a:p>
          <a:p>
            <a:endParaRPr lang="en-US" sz="2000" dirty="0">
              <a:solidFill>
                <a:schemeClr val="tx2"/>
              </a:solidFill>
            </a:endParaRPr>
          </a:p>
          <a:p>
            <a:r>
              <a:rPr lang="en-US" dirty="0"/>
              <a:t>Distributed storage</a:t>
            </a:r>
          </a:p>
          <a:p>
            <a:pPr lvl="1"/>
            <a:r>
              <a:rPr lang="en-US" sz="2000" dirty="0"/>
              <a:t>CAP, distributed storage, distributed cache</a:t>
            </a:r>
          </a:p>
        </p:txBody>
      </p:sp>
    </p:spTree>
    <p:extLst>
      <p:ext uri="{BB962C8B-B14F-4D97-AF65-F5344CB8AC3E}">
        <p14:creationId xmlns:p14="http://schemas.microsoft.com/office/powerpoint/2010/main" val="7560109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D07B8-AE07-0042-9942-5E73DA460959}"/>
              </a:ext>
            </a:extLst>
          </p:cNvPr>
          <p:cNvSpPr>
            <a:spLocks noGrp="1"/>
          </p:cNvSpPr>
          <p:nvPr>
            <p:ph type="title"/>
          </p:nvPr>
        </p:nvSpPr>
        <p:spPr/>
        <p:txBody>
          <a:bodyPr/>
          <a:lstStyle/>
          <a:p>
            <a:r>
              <a:rPr lang="en-US" dirty="0"/>
              <a:t>Method 3: Token Ring Algorithm</a:t>
            </a:r>
          </a:p>
        </p:txBody>
      </p:sp>
      <p:sp>
        <p:nvSpPr>
          <p:cNvPr id="3" name="Date Placeholder 2">
            <a:extLst>
              <a:ext uri="{FF2B5EF4-FFF2-40B4-BE49-F238E27FC236}">
                <a16:creationId xmlns:a16="http://schemas.microsoft.com/office/drawing/2014/main" id="{AB16B09C-E98A-804A-963F-7B4A034C8D9A}"/>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ABCC63BA-949F-2F4F-B25E-9B5FDDC494EF}"/>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5B43C38E-6FB4-9F43-A7CB-969F6EA76BDA}"/>
              </a:ext>
            </a:extLst>
          </p:cNvPr>
          <p:cNvSpPr>
            <a:spLocks noGrp="1"/>
          </p:cNvSpPr>
          <p:nvPr>
            <p:ph sz="quarter" idx="1"/>
          </p:nvPr>
        </p:nvSpPr>
        <p:spPr>
          <a:xfrm>
            <a:off x="3523326" y="1219200"/>
            <a:ext cx="5163474" cy="4937760"/>
          </a:xfrm>
        </p:spPr>
        <p:txBody>
          <a:bodyPr>
            <a:normAutofit fontScale="85000" lnSpcReduction="20000"/>
          </a:bodyPr>
          <a:lstStyle/>
          <a:p>
            <a:r>
              <a:rPr lang="en-US" dirty="0"/>
              <a:t>How token ring algorithm works?</a:t>
            </a:r>
          </a:p>
          <a:p>
            <a:pPr lvl="1"/>
            <a:r>
              <a:rPr lang="en-US" dirty="0"/>
              <a:t>All programs form a ring structure. Tokens are passed between programs in a clockwise (or counterclockwise) direction.</a:t>
            </a:r>
          </a:p>
          <a:p>
            <a:pPr lvl="1"/>
            <a:endParaRPr lang="en-US" dirty="0"/>
          </a:p>
          <a:p>
            <a:pPr lvl="1"/>
            <a:r>
              <a:rPr lang="en-US" dirty="0"/>
              <a:t>The program that receives the token has the right to access critical resources. After the access is completed, the token is transferred to the next program. </a:t>
            </a:r>
          </a:p>
          <a:p>
            <a:pPr lvl="1"/>
            <a:endParaRPr lang="en-US" dirty="0"/>
          </a:p>
          <a:p>
            <a:pPr lvl="1"/>
            <a:r>
              <a:rPr lang="en-US" dirty="0"/>
              <a:t>If the program does not need to access critical resources, just passes the token to the next program</a:t>
            </a:r>
          </a:p>
        </p:txBody>
      </p:sp>
      <p:grpSp>
        <p:nvGrpSpPr>
          <p:cNvPr id="13" name="Group 12">
            <a:extLst>
              <a:ext uri="{FF2B5EF4-FFF2-40B4-BE49-F238E27FC236}">
                <a16:creationId xmlns:a16="http://schemas.microsoft.com/office/drawing/2014/main" id="{33008DFA-C58E-374D-9318-8A3A3278AB40}"/>
              </a:ext>
            </a:extLst>
          </p:cNvPr>
          <p:cNvGrpSpPr/>
          <p:nvPr/>
        </p:nvGrpSpPr>
        <p:grpSpPr>
          <a:xfrm>
            <a:off x="228600" y="2217737"/>
            <a:ext cx="2975295" cy="2879725"/>
            <a:chOff x="1143000" y="1828800"/>
            <a:chExt cx="4015172" cy="3886200"/>
          </a:xfrm>
        </p:grpSpPr>
        <p:pic>
          <p:nvPicPr>
            <p:cNvPr id="6" name="Picture 5">
              <a:extLst>
                <a:ext uri="{FF2B5EF4-FFF2-40B4-BE49-F238E27FC236}">
                  <a16:creationId xmlns:a16="http://schemas.microsoft.com/office/drawing/2014/main" id="{BB99B432-FF9F-0541-AF37-E9242B33B1C7}"/>
                </a:ext>
              </a:extLst>
            </p:cNvPr>
            <p:cNvPicPr>
              <a:picLocks noChangeAspect="1"/>
            </p:cNvPicPr>
            <p:nvPr/>
          </p:nvPicPr>
          <p:blipFill rotWithShape="1">
            <a:blip r:embed="rId2"/>
            <a:srcRect l="20833" r="24166" b="8429"/>
            <a:stretch/>
          </p:blipFill>
          <p:spPr>
            <a:xfrm>
              <a:off x="1143000" y="1828800"/>
              <a:ext cx="4015172" cy="3886200"/>
            </a:xfrm>
            <a:prstGeom prst="rect">
              <a:avLst/>
            </a:prstGeom>
          </p:spPr>
        </p:pic>
        <p:pic>
          <p:nvPicPr>
            <p:cNvPr id="7" name="Picture 6">
              <a:extLst>
                <a:ext uri="{FF2B5EF4-FFF2-40B4-BE49-F238E27FC236}">
                  <a16:creationId xmlns:a16="http://schemas.microsoft.com/office/drawing/2014/main" id="{15084E2D-D324-BB45-A7E9-7F91C6AA06B5}"/>
                </a:ext>
              </a:extLst>
            </p:cNvPr>
            <p:cNvPicPr>
              <a:picLocks noChangeAspect="1"/>
            </p:cNvPicPr>
            <p:nvPr/>
          </p:nvPicPr>
          <p:blipFill>
            <a:blip r:embed="rId3"/>
            <a:stretch>
              <a:fillRect/>
            </a:stretch>
          </p:blipFill>
          <p:spPr>
            <a:xfrm>
              <a:off x="2971800" y="2057400"/>
              <a:ext cx="444500" cy="228600"/>
            </a:xfrm>
            <a:prstGeom prst="rect">
              <a:avLst/>
            </a:prstGeom>
          </p:spPr>
        </p:pic>
        <p:pic>
          <p:nvPicPr>
            <p:cNvPr id="8" name="Picture 7">
              <a:extLst>
                <a:ext uri="{FF2B5EF4-FFF2-40B4-BE49-F238E27FC236}">
                  <a16:creationId xmlns:a16="http://schemas.microsoft.com/office/drawing/2014/main" id="{433EB935-64EE-9E4B-81EA-1958F0BF3B93}"/>
                </a:ext>
              </a:extLst>
            </p:cNvPr>
            <p:cNvPicPr>
              <a:picLocks noChangeAspect="1"/>
            </p:cNvPicPr>
            <p:nvPr/>
          </p:nvPicPr>
          <p:blipFill>
            <a:blip r:embed="rId3"/>
            <a:stretch>
              <a:fillRect/>
            </a:stretch>
          </p:blipFill>
          <p:spPr>
            <a:xfrm>
              <a:off x="4495800" y="3207226"/>
              <a:ext cx="444500" cy="228600"/>
            </a:xfrm>
            <a:prstGeom prst="rect">
              <a:avLst/>
            </a:prstGeom>
          </p:spPr>
        </p:pic>
        <p:pic>
          <p:nvPicPr>
            <p:cNvPr id="9" name="Picture 8">
              <a:extLst>
                <a:ext uri="{FF2B5EF4-FFF2-40B4-BE49-F238E27FC236}">
                  <a16:creationId xmlns:a16="http://schemas.microsoft.com/office/drawing/2014/main" id="{0A418A0F-4F13-544A-94C8-C1B79F31A122}"/>
                </a:ext>
              </a:extLst>
            </p:cNvPr>
            <p:cNvPicPr>
              <a:picLocks noChangeAspect="1"/>
            </p:cNvPicPr>
            <p:nvPr/>
          </p:nvPicPr>
          <p:blipFill>
            <a:blip r:embed="rId3"/>
            <a:stretch>
              <a:fillRect/>
            </a:stretch>
          </p:blipFill>
          <p:spPr>
            <a:xfrm>
              <a:off x="1295400" y="3124200"/>
              <a:ext cx="457200" cy="228600"/>
            </a:xfrm>
            <a:prstGeom prst="rect">
              <a:avLst/>
            </a:prstGeom>
          </p:spPr>
        </p:pic>
        <p:pic>
          <p:nvPicPr>
            <p:cNvPr id="10" name="Picture 9">
              <a:extLst>
                <a:ext uri="{FF2B5EF4-FFF2-40B4-BE49-F238E27FC236}">
                  <a16:creationId xmlns:a16="http://schemas.microsoft.com/office/drawing/2014/main" id="{EE8929BB-4055-844D-808E-F94567A2B2C0}"/>
                </a:ext>
              </a:extLst>
            </p:cNvPr>
            <p:cNvPicPr>
              <a:picLocks noChangeAspect="1"/>
            </p:cNvPicPr>
            <p:nvPr/>
          </p:nvPicPr>
          <p:blipFill>
            <a:blip r:embed="rId3"/>
            <a:stretch>
              <a:fillRect/>
            </a:stretch>
          </p:blipFill>
          <p:spPr>
            <a:xfrm>
              <a:off x="1524000" y="4953000"/>
              <a:ext cx="457200" cy="228600"/>
            </a:xfrm>
            <a:prstGeom prst="rect">
              <a:avLst/>
            </a:prstGeom>
          </p:spPr>
        </p:pic>
        <p:pic>
          <p:nvPicPr>
            <p:cNvPr id="11" name="Picture 10">
              <a:extLst>
                <a:ext uri="{FF2B5EF4-FFF2-40B4-BE49-F238E27FC236}">
                  <a16:creationId xmlns:a16="http://schemas.microsoft.com/office/drawing/2014/main" id="{928F9E1B-BF0B-C44E-A2C7-7982E1B9B93A}"/>
                </a:ext>
              </a:extLst>
            </p:cNvPr>
            <p:cNvPicPr>
              <a:picLocks noChangeAspect="1"/>
            </p:cNvPicPr>
            <p:nvPr/>
          </p:nvPicPr>
          <p:blipFill>
            <a:blip r:embed="rId3"/>
            <a:stretch>
              <a:fillRect/>
            </a:stretch>
          </p:blipFill>
          <p:spPr>
            <a:xfrm>
              <a:off x="4191000" y="4876800"/>
              <a:ext cx="457200" cy="228600"/>
            </a:xfrm>
            <a:prstGeom prst="rect">
              <a:avLst/>
            </a:prstGeom>
          </p:spPr>
        </p:pic>
        <p:pic>
          <p:nvPicPr>
            <p:cNvPr id="12" name="Picture 11">
              <a:extLst>
                <a:ext uri="{FF2B5EF4-FFF2-40B4-BE49-F238E27FC236}">
                  <a16:creationId xmlns:a16="http://schemas.microsoft.com/office/drawing/2014/main" id="{833AED11-EFF8-DA45-8028-28B0D9CD8906}"/>
                </a:ext>
              </a:extLst>
            </p:cNvPr>
            <p:cNvPicPr>
              <a:picLocks noChangeAspect="1"/>
            </p:cNvPicPr>
            <p:nvPr/>
          </p:nvPicPr>
          <p:blipFill>
            <a:blip r:embed="rId4"/>
            <a:stretch>
              <a:fillRect/>
            </a:stretch>
          </p:blipFill>
          <p:spPr>
            <a:xfrm>
              <a:off x="4619624" y="2311876"/>
              <a:ext cx="333375" cy="254000"/>
            </a:xfrm>
            <a:prstGeom prst="rect">
              <a:avLst/>
            </a:prstGeom>
          </p:spPr>
        </p:pic>
      </p:grpSp>
      <p:sp>
        <p:nvSpPr>
          <p:cNvPr id="14" name="TextBox 13">
            <a:extLst>
              <a:ext uri="{FF2B5EF4-FFF2-40B4-BE49-F238E27FC236}">
                <a16:creationId xmlns:a16="http://schemas.microsoft.com/office/drawing/2014/main" id="{D81F06F2-FE24-5A4B-AF26-01C71F9BCB7B}"/>
              </a:ext>
            </a:extLst>
          </p:cNvPr>
          <p:cNvSpPr txBox="1"/>
          <p:nvPr/>
        </p:nvSpPr>
        <p:spPr>
          <a:xfrm>
            <a:off x="1617632" y="2300479"/>
            <a:ext cx="301686" cy="369332"/>
          </a:xfrm>
          <a:prstGeom prst="rect">
            <a:avLst/>
          </a:prstGeom>
          <a:noFill/>
        </p:spPr>
        <p:txBody>
          <a:bodyPr wrap="none" rtlCol="0">
            <a:spAutoFit/>
          </a:bodyPr>
          <a:lstStyle/>
          <a:p>
            <a:r>
              <a:rPr lang="en-US" dirty="0"/>
              <a:t>1</a:t>
            </a:r>
          </a:p>
        </p:txBody>
      </p:sp>
      <p:sp>
        <p:nvSpPr>
          <p:cNvPr id="15" name="TextBox 14">
            <a:extLst>
              <a:ext uri="{FF2B5EF4-FFF2-40B4-BE49-F238E27FC236}">
                <a16:creationId xmlns:a16="http://schemas.microsoft.com/office/drawing/2014/main" id="{5384E8A5-AF78-554F-A76B-0F68F20921E4}"/>
              </a:ext>
            </a:extLst>
          </p:cNvPr>
          <p:cNvSpPr txBox="1"/>
          <p:nvPr/>
        </p:nvSpPr>
        <p:spPr>
          <a:xfrm>
            <a:off x="2700786" y="3121886"/>
            <a:ext cx="301686" cy="369332"/>
          </a:xfrm>
          <a:prstGeom prst="rect">
            <a:avLst/>
          </a:prstGeom>
          <a:noFill/>
        </p:spPr>
        <p:txBody>
          <a:bodyPr wrap="none" rtlCol="0">
            <a:spAutoFit/>
          </a:bodyPr>
          <a:lstStyle/>
          <a:p>
            <a:r>
              <a:rPr lang="en-US" dirty="0"/>
              <a:t>2</a:t>
            </a:r>
          </a:p>
        </p:txBody>
      </p:sp>
      <p:sp>
        <p:nvSpPr>
          <p:cNvPr id="16" name="TextBox 15">
            <a:extLst>
              <a:ext uri="{FF2B5EF4-FFF2-40B4-BE49-F238E27FC236}">
                <a16:creationId xmlns:a16="http://schemas.microsoft.com/office/drawing/2014/main" id="{D4C917BF-9D10-D54B-98EC-176262313A8C}"/>
              </a:ext>
            </a:extLst>
          </p:cNvPr>
          <p:cNvSpPr txBox="1"/>
          <p:nvPr/>
        </p:nvSpPr>
        <p:spPr>
          <a:xfrm>
            <a:off x="2473182" y="4382610"/>
            <a:ext cx="301686" cy="369332"/>
          </a:xfrm>
          <a:prstGeom prst="rect">
            <a:avLst/>
          </a:prstGeom>
          <a:noFill/>
        </p:spPr>
        <p:txBody>
          <a:bodyPr wrap="none" rtlCol="0">
            <a:spAutoFit/>
          </a:bodyPr>
          <a:lstStyle/>
          <a:p>
            <a:r>
              <a:rPr lang="en-US" dirty="0"/>
              <a:t>3</a:t>
            </a:r>
          </a:p>
        </p:txBody>
      </p:sp>
      <p:sp>
        <p:nvSpPr>
          <p:cNvPr id="17" name="TextBox 16">
            <a:extLst>
              <a:ext uri="{FF2B5EF4-FFF2-40B4-BE49-F238E27FC236}">
                <a16:creationId xmlns:a16="http://schemas.microsoft.com/office/drawing/2014/main" id="{5F6D94C3-16C6-6C45-AC7C-96F600068BC4}"/>
              </a:ext>
            </a:extLst>
          </p:cNvPr>
          <p:cNvSpPr txBox="1"/>
          <p:nvPr/>
        </p:nvSpPr>
        <p:spPr>
          <a:xfrm>
            <a:off x="378056" y="3077677"/>
            <a:ext cx="333746" cy="369332"/>
          </a:xfrm>
          <a:prstGeom prst="rect">
            <a:avLst/>
          </a:prstGeom>
          <a:noFill/>
        </p:spPr>
        <p:txBody>
          <a:bodyPr wrap="none" rtlCol="0">
            <a:spAutoFit/>
          </a:bodyPr>
          <a:lstStyle/>
          <a:p>
            <a:r>
              <a:rPr lang="en-US" dirty="0"/>
              <a:t>N</a:t>
            </a:r>
          </a:p>
        </p:txBody>
      </p:sp>
      <p:sp>
        <p:nvSpPr>
          <p:cNvPr id="18" name="TextBox 17">
            <a:extLst>
              <a:ext uri="{FF2B5EF4-FFF2-40B4-BE49-F238E27FC236}">
                <a16:creationId xmlns:a16="http://schemas.microsoft.com/office/drawing/2014/main" id="{728E87B3-A05B-7B45-A791-854403DE00B7}"/>
              </a:ext>
            </a:extLst>
          </p:cNvPr>
          <p:cNvSpPr txBox="1"/>
          <p:nvPr/>
        </p:nvSpPr>
        <p:spPr>
          <a:xfrm>
            <a:off x="548031" y="4406917"/>
            <a:ext cx="301686" cy="369332"/>
          </a:xfrm>
          <a:prstGeom prst="rect">
            <a:avLst/>
          </a:prstGeom>
          <a:noFill/>
        </p:spPr>
        <p:txBody>
          <a:bodyPr wrap="none" rtlCol="0">
            <a:spAutoFit/>
          </a:bodyPr>
          <a:lstStyle/>
          <a:p>
            <a:r>
              <a:rPr lang="en-US" dirty="0"/>
              <a:t>4</a:t>
            </a:r>
          </a:p>
        </p:txBody>
      </p:sp>
      <p:sp>
        <p:nvSpPr>
          <p:cNvPr id="19" name="TextBox 18">
            <a:extLst>
              <a:ext uri="{FF2B5EF4-FFF2-40B4-BE49-F238E27FC236}">
                <a16:creationId xmlns:a16="http://schemas.microsoft.com/office/drawing/2014/main" id="{D04A2C5F-EDA8-A746-8841-EF5A8EEF4234}"/>
              </a:ext>
            </a:extLst>
          </p:cNvPr>
          <p:cNvSpPr txBox="1"/>
          <p:nvPr/>
        </p:nvSpPr>
        <p:spPr>
          <a:xfrm>
            <a:off x="2408774" y="2202467"/>
            <a:ext cx="732188" cy="369332"/>
          </a:xfrm>
          <a:prstGeom prst="rect">
            <a:avLst/>
          </a:prstGeom>
          <a:noFill/>
        </p:spPr>
        <p:txBody>
          <a:bodyPr wrap="none" rtlCol="0">
            <a:spAutoFit/>
          </a:bodyPr>
          <a:lstStyle/>
          <a:p>
            <a:r>
              <a:rPr lang="en-US" dirty="0"/>
              <a:t>Token</a:t>
            </a:r>
          </a:p>
        </p:txBody>
      </p:sp>
    </p:spTree>
    <p:extLst>
      <p:ext uri="{BB962C8B-B14F-4D97-AF65-F5344CB8AC3E}">
        <p14:creationId xmlns:p14="http://schemas.microsoft.com/office/powerpoint/2010/main" val="18613528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DAE96-E96E-FF49-B94B-078F4A46958F}"/>
              </a:ext>
            </a:extLst>
          </p:cNvPr>
          <p:cNvSpPr>
            <a:spLocks noGrp="1"/>
          </p:cNvSpPr>
          <p:nvPr>
            <p:ph type="title"/>
          </p:nvPr>
        </p:nvSpPr>
        <p:spPr/>
        <p:txBody>
          <a:bodyPr/>
          <a:lstStyle/>
          <a:p>
            <a:r>
              <a:rPr lang="en-US" dirty="0"/>
              <a:t>Scenario using Token Ring Algorithm</a:t>
            </a:r>
          </a:p>
        </p:txBody>
      </p:sp>
      <p:sp>
        <p:nvSpPr>
          <p:cNvPr id="3" name="Date Placeholder 2">
            <a:extLst>
              <a:ext uri="{FF2B5EF4-FFF2-40B4-BE49-F238E27FC236}">
                <a16:creationId xmlns:a16="http://schemas.microsoft.com/office/drawing/2014/main" id="{667394AA-6463-9644-8C70-632CE9FBB44A}"/>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B0AA706-0D5C-114B-809D-B2AEB8029EA8}"/>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4229710-22C1-8F49-9B36-0C62609D2C9E}"/>
              </a:ext>
            </a:extLst>
          </p:cNvPr>
          <p:cNvSpPr>
            <a:spLocks noGrp="1"/>
          </p:cNvSpPr>
          <p:nvPr>
            <p:ph sz="quarter" idx="1"/>
          </p:nvPr>
        </p:nvSpPr>
        <p:spPr>
          <a:xfrm>
            <a:off x="457200" y="1219200"/>
            <a:ext cx="4191000" cy="2590800"/>
          </a:xfrm>
        </p:spPr>
        <p:txBody>
          <a:bodyPr>
            <a:normAutofit fontScale="77500" lnSpcReduction="20000"/>
          </a:bodyPr>
          <a:lstStyle/>
          <a:p>
            <a:r>
              <a:rPr lang="en-US" dirty="0"/>
              <a:t>Walkie-talkie:</a:t>
            </a:r>
          </a:p>
          <a:p>
            <a:pPr lvl="1"/>
            <a:r>
              <a:rPr lang="en-US" altLang="zh-CN" dirty="0"/>
              <a:t>Can send or receive messages</a:t>
            </a:r>
          </a:p>
          <a:p>
            <a:pPr lvl="1"/>
            <a:r>
              <a:rPr lang="en-US" altLang="zh-CN" dirty="0"/>
              <a:t>Every time only one walkie-talkie can send</a:t>
            </a:r>
          </a:p>
          <a:p>
            <a:pPr lvl="1"/>
            <a:r>
              <a:rPr lang="en-US" altLang="zh-CN" dirty="0"/>
              <a:t>The walkie-talkie that holds the token can send and others just receive</a:t>
            </a:r>
          </a:p>
        </p:txBody>
      </p:sp>
      <p:pic>
        <p:nvPicPr>
          <p:cNvPr id="6" name="Picture 5">
            <a:extLst>
              <a:ext uri="{FF2B5EF4-FFF2-40B4-BE49-F238E27FC236}">
                <a16:creationId xmlns:a16="http://schemas.microsoft.com/office/drawing/2014/main" id="{1AAA97C1-3F85-114E-A320-BBB49C320E23}"/>
              </a:ext>
            </a:extLst>
          </p:cNvPr>
          <p:cNvPicPr>
            <a:picLocks noChangeAspect="1"/>
          </p:cNvPicPr>
          <p:nvPr/>
        </p:nvPicPr>
        <p:blipFill>
          <a:blip r:embed="rId2"/>
          <a:stretch>
            <a:fillRect/>
          </a:stretch>
        </p:blipFill>
        <p:spPr>
          <a:xfrm>
            <a:off x="4800600" y="3203575"/>
            <a:ext cx="4038600" cy="2692400"/>
          </a:xfrm>
          <a:prstGeom prst="rect">
            <a:avLst/>
          </a:prstGeom>
        </p:spPr>
      </p:pic>
      <p:pic>
        <p:nvPicPr>
          <p:cNvPr id="7" name="Picture 6">
            <a:extLst>
              <a:ext uri="{FF2B5EF4-FFF2-40B4-BE49-F238E27FC236}">
                <a16:creationId xmlns:a16="http://schemas.microsoft.com/office/drawing/2014/main" id="{1BBC60F9-73A3-1440-BA1F-E6EFD9624597}"/>
              </a:ext>
            </a:extLst>
          </p:cNvPr>
          <p:cNvPicPr>
            <a:picLocks noChangeAspect="1"/>
          </p:cNvPicPr>
          <p:nvPr/>
        </p:nvPicPr>
        <p:blipFill>
          <a:blip r:embed="rId3"/>
          <a:stretch>
            <a:fillRect/>
          </a:stretch>
        </p:blipFill>
        <p:spPr>
          <a:xfrm>
            <a:off x="5908675" y="1527175"/>
            <a:ext cx="1822450" cy="1290717"/>
          </a:xfrm>
          <a:prstGeom prst="rect">
            <a:avLst/>
          </a:prstGeom>
        </p:spPr>
      </p:pic>
      <p:pic>
        <p:nvPicPr>
          <p:cNvPr id="16" name="Picture 15">
            <a:extLst>
              <a:ext uri="{FF2B5EF4-FFF2-40B4-BE49-F238E27FC236}">
                <a16:creationId xmlns:a16="http://schemas.microsoft.com/office/drawing/2014/main" id="{CB05833B-B923-B64A-800D-77EB075412F4}"/>
              </a:ext>
            </a:extLst>
          </p:cNvPr>
          <p:cNvPicPr>
            <a:picLocks noChangeAspect="1"/>
          </p:cNvPicPr>
          <p:nvPr/>
        </p:nvPicPr>
        <p:blipFill>
          <a:blip r:embed="rId4"/>
          <a:stretch>
            <a:fillRect/>
          </a:stretch>
        </p:blipFill>
        <p:spPr>
          <a:xfrm>
            <a:off x="1066800" y="3962400"/>
            <a:ext cx="2247900" cy="2197100"/>
          </a:xfrm>
          <a:prstGeom prst="rect">
            <a:avLst/>
          </a:prstGeom>
        </p:spPr>
      </p:pic>
    </p:spTree>
    <p:extLst>
      <p:ext uri="{BB962C8B-B14F-4D97-AF65-F5344CB8AC3E}">
        <p14:creationId xmlns:p14="http://schemas.microsoft.com/office/powerpoint/2010/main" val="3180072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DAE96-E96E-FF49-B94B-078F4A46958F}"/>
              </a:ext>
            </a:extLst>
          </p:cNvPr>
          <p:cNvSpPr>
            <a:spLocks noGrp="1"/>
          </p:cNvSpPr>
          <p:nvPr>
            <p:ph type="title"/>
          </p:nvPr>
        </p:nvSpPr>
        <p:spPr/>
        <p:txBody>
          <a:bodyPr/>
          <a:lstStyle/>
          <a:p>
            <a:r>
              <a:rPr lang="en-US" dirty="0"/>
              <a:t>Distributed Mutex</a:t>
            </a:r>
          </a:p>
        </p:txBody>
      </p:sp>
      <p:sp>
        <p:nvSpPr>
          <p:cNvPr id="3" name="Date Placeholder 2">
            <a:extLst>
              <a:ext uri="{FF2B5EF4-FFF2-40B4-BE49-F238E27FC236}">
                <a16:creationId xmlns:a16="http://schemas.microsoft.com/office/drawing/2014/main" id="{667394AA-6463-9644-8C70-632CE9FBB44A}"/>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B0AA706-0D5C-114B-809D-B2AEB8029EA8}"/>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4229710-22C1-8F49-9B36-0C62609D2C9E}"/>
              </a:ext>
            </a:extLst>
          </p:cNvPr>
          <p:cNvSpPr>
            <a:spLocks noGrp="1"/>
          </p:cNvSpPr>
          <p:nvPr>
            <p:ph sz="quarter" idx="1"/>
          </p:nvPr>
        </p:nvSpPr>
        <p:spPr>
          <a:xfrm>
            <a:off x="457200" y="1981200"/>
            <a:ext cx="4191000" cy="4191000"/>
          </a:xfrm>
        </p:spPr>
        <p:txBody>
          <a:bodyPr>
            <a:normAutofit/>
          </a:bodyPr>
          <a:lstStyle/>
          <a:p>
            <a:r>
              <a:rPr lang="en-US" dirty="0"/>
              <a:t>Centralized algorithm</a:t>
            </a:r>
          </a:p>
          <a:p>
            <a:endParaRPr lang="en-US" dirty="0"/>
          </a:p>
          <a:p>
            <a:r>
              <a:rPr lang="en-US" dirty="0"/>
              <a:t>Distributed algorithm</a:t>
            </a:r>
          </a:p>
          <a:p>
            <a:endParaRPr lang="en-US" dirty="0"/>
          </a:p>
          <a:p>
            <a:r>
              <a:rPr lang="en-US" dirty="0"/>
              <a:t>Token Ring Algorithm</a:t>
            </a:r>
            <a:endParaRPr lang="en-US" altLang="zh-CN" dirty="0"/>
          </a:p>
        </p:txBody>
      </p:sp>
      <p:pic>
        <p:nvPicPr>
          <p:cNvPr id="16" name="Picture 15">
            <a:extLst>
              <a:ext uri="{FF2B5EF4-FFF2-40B4-BE49-F238E27FC236}">
                <a16:creationId xmlns:a16="http://schemas.microsoft.com/office/drawing/2014/main" id="{CB05833B-B923-B64A-800D-77EB075412F4}"/>
              </a:ext>
            </a:extLst>
          </p:cNvPr>
          <p:cNvPicPr>
            <a:picLocks noChangeAspect="1"/>
          </p:cNvPicPr>
          <p:nvPr/>
        </p:nvPicPr>
        <p:blipFill>
          <a:blip r:embed="rId2"/>
          <a:stretch>
            <a:fillRect/>
          </a:stretch>
        </p:blipFill>
        <p:spPr>
          <a:xfrm>
            <a:off x="5828464" y="4492811"/>
            <a:ext cx="2247900" cy="2197100"/>
          </a:xfrm>
          <a:prstGeom prst="rect">
            <a:avLst/>
          </a:prstGeom>
        </p:spPr>
      </p:pic>
      <p:pic>
        <p:nvPicPr>
          <p:cNvPr id="8" name="Picture 7">
            <a:extLst>
              <a:ext uri="{FF2B5EF4-FFF2-40B4-BE49-F238E27FC236}">
                <a16:creationId xmlns:a16="http://schemas.microsoft.com/office/drawing/2014/main" id="{0F4300BA-2ADA-2245-8BB4-1C2997671EB7}"/>
              </a:ext>
            </a:extLst>
          </p:cNvPr>
          <p:cNvPicPr>
            <a:picLocks noChangeAspect="1"/>
          </p:cNvPicPr>
          <p:nvPr/>
        </p:nvPicPr>
        <p:blipFill>
          <a:blip r:embed="rId3"/>
          <a:stretch>
            <a:fillRect/>
          </a:stretch>
        </p:blipFill>
        <p:spPr>
          <a:xfrm>
            <a:off x="4876800" y="1304132"/>
            <a:ext cx="4191000" cy="1167818"/>
          </a:xfrm>
          <a:prstGeom prst="rect">
            <a:avLst/>
          </a:prstGeom>
        </p:spPr>
      </p:pic>
      <p:pic>
        <p:nvPicPr>
          <p:cNvPr id="9" name="Picture 8">
            <a:extLst>
              <a:ext uri="{FF2B5EF4-FFF2-40B4-BE49-F238E27FC236}">
                <a16:creationId xmlns:a16="http://schemas.microsoft.com/office/drawing/2014/main" id="{DDFF55DA-DFA5-7C4E-B111-1369EB440DE8}"/>
              </a:ext>
            </a:extLst>
          </p:cNvPr>
          <p:cNvPicPr>
            <a:picLocks noChangeAspect="1"/>
          </p:cNvPicPr>
          <p:nvPr/>
        </p:nvPicPr>
        <p:blipFill>
          <a:blip r:embed="rId4"/>
          <a:stretch>
            <a:fillRect/>
          </a:stretch>
        </p:blipFill>
        <p:spPr>
          <a:xfrm>
            <a:off x="5406189" y="2822026"/>
            <a:ext cx="3092450" cy="1398099"/>
          </a:xfrm>
          <a:prstGeom prst="rect">
            <a:avLst/>
          </a:prstGeom>
        </p:spPr>
      </p:pic>
    </p:spTree>
    <p:extLst>
      <p:ext uri="{BB962C8B-B14F-4D97-AF65-F5344CB8AC3E}">
        <p14:creationId xmlns:p14="http://schemas.microsoft.com/office/powerpoint/2010/main" val="14234607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9DFE8-BE99-FA49-892D-F7737D1DB396}"/>
              </a:ext>
            </a:extLst>
          </p:cNvPr>
          <p:cNvSpPr>
            <a:spLocks noGrp="1"/>
          </p:cNvSpPr>
          <p:nvPr>
            <p:ph type="title"/>
          </p:nvPr>
        </p:nvSpPr>
        <p:spPr/>
        <p:txBody>
          <a:bodyPr/>
          <a:lstStyle/>
          <a:p>
            <a:r>
              <a:rPr lang="en-US" dirty="0"/>
              <a:t>Why we need Distributed Election?</a:t>
            </a:r>
          </a:p>
        </p:txBody>
      </p:sp>
      <p:sp>
        <p:nvSpPr>
          <p:cNvPr id="3" name="Date Placeholder 2">
            <a:extLst>
              <a:ext uri="{FF2B5EF4-FFF2-40B4-BE49-F238E27FC236}">
                <a16:creationId xmlns:a16="http://schemas.microsoft.com/office/drawing/2014/main" id="{23D1ADD3-53FF-9347-BBE3-6FC2B91E64E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C4CBF9FA-4EA4-4E49-BF65-B2436657C900}"/>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D61FAF00-2373-9844-8562-7EF3DA788829}"/>
              </a:ext>
            </a:extLst>
          </p:cNvPr>
          <p:cNvSpPr>
            <a:spLocks noGrp="1"/>
          </p:cNvSpPr>
          <p:nvPr>
            <p:ph sz="quarter" idx="1"/>
          </p:nvPr>
        </p:nvSpPr>
        <p:spPr>
          <a:xfrm>
            <a:off x="457200" y="1219200"/>
            <a:ext cx="8229600" cy="1143000"/>
          </a:xfrm>
        </p:spPr>
        <p:txBody>
          <a:bodyPr>
            <a:normAutofit fontScale="92500"/>
          </a:bodyPr>
          <a:lstStyle/>
          <a:p>
            <a:r>
              <a:rPr lang="en-US" dirty="0"/>
              <a:t>Master node is so important in distributed system</a:t>
            </a:r>
          </a:p>
          <a:p>
            <a:pPr lvl="1"/>
            <a:r>
              <a:rPr lang="en-US" dirty="0"/>
              <a:t>Scheduling and managing other nodes</a:t>
            </a:r>
          </a:p>
        </p:txBody>
      </p:sp>
      <p:pic>
        <p:nvPicPr>
          <p:cNvPr id="6" name="Picture 5">
            <a:extLst>
              <a:ext uri="{FF2B5EF4-FFF2-40B4-BE49-F238E27FC236}">
                <a16:creationId xmlns:a16="http://schemas.microsoft.com/office/drawing/2014/main" id="{B3495729-3D3F-EB45-AF49-CE47723F4F86}"/>
              </a:ext>
            </a:extLst>
          </p:cNvPr>
          <p:cNvPicPr>
            <a:picLocks noChangeAspect="1"/>
          </p:cNvPicPr>
          <p:nvPr/>
        </p:nvPicPr>
        <p:blipFill>
          <a:blip r:embed="rId2"/>
          <a:stretch>
            <a:fillRect/>
          </a:stretch>
        </p:blipFill>
        <p:spPr>
          <a:xfrm>
            <a:off x="101990" y="3227725"/>
            <a:ext cx="4470010" cy="2508250"/>
          </a:xfrm>
          <a:prstGeom prst="rect">
            <a:avLst/>
          </a:prstGeom>
        </p:spPr>
      </p:pic>
      <p:pic>
        <p:nvPicPr>
          <p:cNvPr id="7" name="Picture 6">
            <a:extLst>
              <a:ext uri="{FF2B5EF4-FFF2-40B4-BE49-F238E27FC236}">
                <a16:creationId xmlns:a16="http://schemas.microsoft.com/office/drawing/2014/main" id="{1437AA4B-C06F-7647-A75A-40A93AA7E890}"/>
              </a:ext>
            </a:extLst>
          </p:cNvPr>
          <p:cNvPicPr>
            <a:picLocks noChangeAspect="1"/>
          </p:cNvPicPr>
          <p:nvPr/>
        </p:nvPicPr>
        <p:blipFill>
          <a:blip r:embed="rId3"/>
          <a:stretch>
            <a:fillRect/>
          </a:stretch>
        </p:blipFill>
        <p:spPr>
          <a:xfrm>
            <a:off x="4876800" y="3341527"/>
            <a:ext cx="4267200" cy="2394448"/>
          </a:xfrm>
          <a:prstGeom prst="rect">
            <a:avLst/>
          </a:prstGeom>
        </p:spPr>
      </p:pic>
      <p:sp>
        <p:nvSpPr>
          <p:cNvPr id="8" name="Rounded Rectangular Callout 7">
            <a:extLst>
              <a:ext uri="{FF2B5EF4-FFF2-40B4-BE49-F238E27FC236}">
                <a16:creationId xmlns:a16="http://schemas.microsoft.com/office/drawing/2014/main" id="{11A5AE85-5E59-C947-964D-59E8DF2FDEEA}"/>
              </a:ext>
            </a:extLst>
          </p:cNvPr>
          <p:cNvSpPr/>
          <p:nvPr/>
        </p:nvSpPr>
        <p:spPr>
          <a:xfrm>
            <a:off x="5410200" y="5486400"/>
            <a:ext cx="1600200" cy="762000"/>
          </a:xfrm>
          <a:prstGeom prst="wedgeRoundRectCallout">
            <a:avLst>
              <a:gd name="adj1" fmla="val -43947"/>
              <a:gd name="adj2" fmla="val -110085"/>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400" dirty="0"/>
              <a:t>What will happen when the master node crashed?</a:t>
            </a:r>
          </a:p>
        </p:txBody>
      </p:sp>
    </p:spTree>
    <p:extLst>
      <p:ext uri="{BB962C8B-B14F-4D97-AF65-F5344CB8AC3E}">
        <p14:creationId xmlns:p14="http://schemas.microsoft.com/office/powerpoint/2010/main" val="1358200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2B86-EDF1-4C49-9225-3C1880AE0431}"/>
              </a:ext>
            </a:extLst>
          </p:cNvPr>
          <p:cNvSpPr>
            <a:spLocks noGrp="1"/>
          </p:cNvSpPr>
          <p:nvPr>
            <p:ph type="title"/>
          </p:nvPr>
        </p:nvSpPr>
        <p:spPr/>
        <p:txBody>
          <a:bodyPr/>
          <a:lstStyle/>
          <a:p>
            <a:r>
              <a:rPr lang="en-US" dirty="0"/>
              <a:t>1. Bully algorithm</a:t>
            </a:r>
          </a:p>
        </p:txBody>
      </p:sp>
      <p:sp>
        <p:nvSpPr>
          <p:cNvPr id="3" name="Date Placeholder 2">
            <a:extLst>
              <a:ext uri="{FF2B5EF4-FFF2-40B4-BE49-F238E27FC236}">
                <a16:creationId xmlns:a16="http://schemas.microsoft.com/office/drawing/2014/main" id="{17FB85BF-85DB-4844-AC6A-E66FB778327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767334A-2CEA-FC45-BBA2-29B0080E5349}"/>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7CCD6CDA-C61F-A340-8609-3D669A91106C}"/>
              </a:ext>
            </a:extLst>
          </p:cNvPr>
          <p:cNvSpPr>
            <a:spLocks noGrp="1"/>
          </p:cNvSpPr>
          <p:nvPr>
            <p:ph sz="quarter" idx="1"/>
          </p:nvPr>
        </p:nvSpPr>
        <p:spPr/>
        <p:txBody>
          <a:bodyPr>
            <a:normAutofit fontScale="77500" lnSpcReduction="20000"/>
          </a:bodyPr>
          <a:lstStyle/>
          <a:p>
            <a:r>
              <a:rPr lang="en-US" dirty="0"/>
              <a:t>Nodes have two types: normal nodes and master nodes. </a:t>
            </a:r>
          </a:p>
          <a:p>
            <a:endParaRPr lang="en-US" dirty="0"/>
          </a:p>
          <a:p>
            <a:r>
              <a:rPr lang="en-US" dirty="0"/>
              <a:t>During initialization, all nodes are normal nodes, and have the right to become masters. However, after the election, only one node becomes the master node, and all other nodes are normal nodes. The node with the </a:t>
            </a:r>
            <a:r>
              <a:rPr lang="en-US" i="1" u="sng" dirty="0">
                <a:solidFill>
                  <a:schemeClr val="accent2"/>
                </a:solidFill>
              </a:rPr>
              <a:t>highest ID number</a:t>
            </a:r>
            <a:r>
              <a:rPr lang="en-US" dirty="0"/>
              <a:t> from amongst the non-failed nodes is selected as the coordinator.</a:t>
            </a:r>
          </a:p>
          <a:p>
            <a:endParaRPr lang="en-US" dirty="0"/>
          </a:p>
          <a:p>
            <a:r>
              <a:rPr lang="en-US" dirty="0"/>
              <a:t>The master will be reelected if and only if the master node fails or loses connect with other nodes.</a:t>
            </a:r>
          </a:p>
        </p:txBody>
      </p:sp>
    </p:spTree>
    <p:extLst>
      <p:ext uri="{BB962C8B-B14F-4D97-AF65-F5344CB8AC3E}">
        <p14:creationId xmlns:p14="http://schemas.microsoft.com/office/powerpoint/2010/main" val="3425024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9090F-618F-AF40-BD9C-A6F1DA02101A}"/>
              </a:ext>
            </a:extLst>
          </p:cNvPr>
          <p:cNvSpPr>
            <a:spLocks noGrp="1"/>
          </p:cNvSpPr>
          <p:nvPr>
            <p:ph type="title"/>
          </p:nvPr>
        </p:nvSpPr>
        <p:spPr/>
        <p:txBody>
          <a:bodyPr/>
          <a:lstStyle/>
          <a:p>
            <a:r>
              <a:rPr lang="en-US" dirty="0"/>
              <a:t>Bully algorithm example in MongoDB</a:t>
            </a:r>
          </a:p>
        </p:txBody>
      </p:sp>
      <p:sp>
        <p:nvSpPr>
          <p:cNvPr id="3" name="Date Placeholder 2">
            <a:extLst>
              <a:ext uri="{FF2B5EF4-FFF2-40B4-BE49-F238E27FC236}">
                <a16:creationId xmlns:a16="http://schemas.microsoft.com/office/drawing/2014/main" id="{BD7D9A99-D3B3-1D4C-BCC3-8AE966DE34F9}"/>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ABD11B6-6FD4-CC4C-8EA7-E038041BD552}"/>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D93C01F5-AF62-C445-A2C0-F0E0BD51A6D1}"/>
              </a:ext>
            </a:extLst>
          </p:cNvPr>
          <p:cNvSpPr>
            <a:spLocks noGrp="1"/>
          </p:cNvSpPr>
          <p:nvPr>
            <p:ph sz="quarter" idx="1"/>
          </p:nvPr>
        </p:nvSpPr>
        <p:spPr>
          <a:xfrm>
            <a:off x="457200" y="1219200"/>
            <a:ext cx="6172200" cy="2667000"/>
          </a:xfrm>
        </p:spPr>
        <p:txBody>
          <a:bodyPr>
            <a:normAutofit fontScale="92500" lnSpcReduction="10000"/>
          </a:bodyPr>
          <a:lstStyle/>
          <a:p>
            <a:r>
              <a:rPr lang="en-US" dirty="0"/>
              <a:t>How MongoDB deals with failure: </a:t>
            </a:r>
          </a:p>
          <a:p>
            <a:pPr lvl="1"/>
            <a:r>
              <a:rPr lang="en-US" dirty="0"/>
              <a:t>The node's last operation timestamp is used to represent the ID</a:t>
            </a:r>
          </a:p>
          <a:p>
            <a:pPr lvl="1"/>
            <a:r>
              <a:rPr lang="en-US" dirty="0"/>
              <a:t>The node with the latest timestamp has the largest ID, thus the live node with the latest timestamp is the master node</a:t>
            </a:r>
          </a:p>
        </p:txBody>
      </p:sp>
      <p:pic>
        <p:nvPicPr>
          <p:cNvPr id="6" name="Picture 5">
            <a:extLst>
              <a:ext uri="{FF2B5EF4-FFF2-40B4-BE49-F238E27FC236}">
                <a16:creationId xmlns:a16="http://schemas.microsoft.com/office/drawing/2014/main" id="{93DB0982-6EE2-084C-841F-7892C4ED6D89}"/>
              </a:ext>
            </a:extLst>
          </p:cNvPr>
          <p:cNvPicPr>
            <a:picLocks noChangeAspect="1"/>
          </p:cNvPicPr>
          <p:nvPr/>
        </p:nvPicPr>
        <p:blipFill>
          <a:blip r:embed="rId2"/>
          <a:stretch>
            <a:fillRect/>
          </a:stretch>
        </p:blipFill>
        <p:spPr>
          <a:xfrm>
            <a:off x="6934200" y="1828800"/>
            <a:ext cx="1828800" cy="1828800"/>
          </a:xfrm>
          <a:prstGeom prst="rect">
            <a:avLst/>
          </a:prstGeom>
        </p:spPr>
      </p:pic>
      <p:pic>
        <p:nvPicPr>
          <p:cNvPr id="7" name="Picture 6">
            <a:extLst>
              <a:ext uri="{FF2B5EF4-FFF2-40B4-BE49-F238E27FC236}">
                <a16:creationId xmlns:a16="http://schemas.microsoft.com/office/drawing/2014/main" id="{47E59E32-0237-3E43-A8AA-4F94CEF3797F}"/>
              </a:ext>
            </a:extLst>
          </p:cNvPr>
          <p:cNvPicPr>
            <a:picLocks noChangeAspect="1"/>
          </p:cNvPicPr>
          <p:nvPr/>
        </p:nvPicPr>
        <p:blipFill>
          <a:blip r:embed="rId3"/>
          <a:stretch>
            <a:fillRect/>
          </a:stretch>
        </p:blipFill>
        <p:spPr>
          <a:xfrm>
            <a:off x="2514600" y="4038600"/>
            <a:ext cx="4292600" cy="2679700"/>
          </a:xfrm>
          <a:prstGeom prst="rect">
            <a:avLst/>
          </a:prstGeom>
        </p:spPr>
      </p:pic>
    </p:spTree>
    <p:extLst>
      <p:ext uri="{BB962C8B-B14F-4D97-AF65-F5344CB8AC3E}">
        <p14:creationId xmlns:p14="http://schemas.microsoft.com/office/powerpoint/2010/main" val="3296758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36651-1004-2043-87F6-8ED7AF7C9573}"/>
              </a:ext>
            </a:extLst>
          </p:cNvPr>
          <p:cNvSpPr>
            <a:spLocks noGrp="1"/>
          </p:cNvSpPr>
          <p:nvPr>
            <p:ph type="title"/>
          </p:nvPr>
        </p:nvSpPr>
        <p:spPr/>
        <p:txBody>
          <a:bodyPr/>
          <a:lstStyle/>
          <a:p>
            <a:r>
              <a:rPr lang="en-US" dirty="0"/>
              <a:t>1. Bully algorithm</a:t>
            </a:r>
          </a:p>
        </p:txBody>
      </p:sp>
      <p:sp>
        <p:nvSpPr>
          <p:cNvPr id="3" name="Date Placeholder 2">
            <a:extLst>
              <a:ext uri="{FF2B5EF4-FFF2-40B4-BE49-F238E27FC236}">
                <a16:creationId xmlns:a16="http://schemas.microsoft.com/office/drawing/2014/main" id="{3DE93062-13F4-124A-85B8-C1F6F6ADB637}"/>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0AAF6DC-2B1B-EF48-90C1-4432213DA2D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041FE1C-D447-BC42-97D5-79EBFF91E7D0}"/>
              </a:ext>
            </a:extLst>
          </p:cNvPr>
          <p:cNvSpPr>
            <a:spLocks noGrp="1"/>
          </p:cNvSpPr>
          <p:nvPr>
            <p:ph sz="quarter" idx="1"/>
          </p:nvPr>
        </p:nvSpPr>
        <p:spPr/>
        <p:txBody>
          <a:bodyPr/>
          <a:lstStyle/>
          <a:p>
            <a:r>
              <a:rPr lang="en-US" dirty="0"/>
              <a:t>Advantages:</a:t>
            </a:r>
          </a:p>
          <a:p>
            <a:pPr lvl="1"/>
            <a:r>
              <a:rPr lang="en-US" dirty="0"/>
              <a:t>Fast election speed</a:t>
            </a:r>
          </a:p>
          <a:p>
            <a:pPr lvl="1"/>
            <a:r>
              <a:rPr lang="en-US" dirty="0"/>
              <a:t>low algorithm complexity</a:t>
            </a:r>
          </a:p>
          <a:p>
            <a:pPr lvl="1"/>
            <a:r>
              <a:rPr lang="en-US" dirty="0"/>
              <a:t>simple and easy to implement (who lives and who has the largest ID is the master node)</a:t>
            </a:r>
          </a:p>
        </p:txBody>
      </p:sp>
    </p:spTree>
    <p:extLst>
      <p:ext uri="{BB962C8B-B14F-4D97-AF65-F5344CB8AC3E}">
        <p14:creationId xmlns:p14="http://schemas.microsoft.com/office/powerpoint/2010/main" val="18413539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36651-1004-2043-87F6-8ED7AF7C9573}"/>
              </a:ext>
            </a:extLst>
          </p:cNvPr>
          <p:cNvSpPr>
            <a:spLocks noGrp="1"/>
          </p:cNvSpPr>
          <p:nvPr>
            <p:ph type="title"/>
          </p:nvPr>
        </p:nvSpPr>
        <p:spPr/>
        <p:txBody>
          <a:bodyPr/>
          <a:lstStyle/>
          <a:p>
            <a:r>
              <a:rPr lang="en-US" dirty="0"/>
              <a:t>1. Bully algorithm</a:t>
            </a:r>
          </a:p>
        </p:txBody>
      </p:sp>
      <p:sp>
        <p:nvSpPr>
          <p:cNvPr id="3" name="Date Placeholder 2">
            <a:extLst>
              <a:ext uri="{FF2B5EF4-FFF2-40B4-BE49-F238E27FC236}">
                <a16:creationId xmlns:a16="http://schemas.microsoft.com/office/drawing/2014/main" id="{3DE93062-13F4-124A-85B8-C1F6F6ADB637}"/>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0AAF6DC-2B1B-EF48-90C1-4432213DA2D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041FE1C-D447-BC42-97D5-79EBFF91E7D0}"/>
              </a:ext>
            </a:extLst>
          </p:cNvPr>
          <p:cNvSpPr>
            <a:spLocks noGrp="1"/>
          </p:cNvSpPr>
          <p:nvPr>
            <p:ph sz="quarter" idx="1"/>
          </p:nvPr>
        </p:nvSpPr>
        <p:spPr/>
        <p:txBody>
          <a:bodyPr>
            <a:normAutofit/>
          </a:bodyPr>
          <a:lstStyle/>
          <a:p>
            <a:r>
              <a:rPr lang="en-US" dirty="0"/>
              <a:t>Disadvantages:</a:t>
            </a:r>
          </a:p>
          <a:p>
            <a:pPr lvl="1"/>
            <a:r>
              <a:rPr lang="en-US" dirty="0"/>
              <a:t>Each node needs to have global node information (all node IDs), so additional information needs to be stored. </a:t>
            </a:r>
          </a:p>
          <a:p>
            <a:pPr lvl="1"/>
            <a:r>
              <a:rPr lang="en-US" dirty="0"/>
              <a:t>New election is required when any new node that is larger than the current master node ID </a:t>
            </a:r>
          </a:p>
          <a:p>
            <a:pPr lvl="1"/>
            <a:r>
              <a:rPr lang="en-US" dirty="0"/>
              <a:t>Frequent switch over could happen when some nodes frequently join and exit the cluster</a:t>
            </a:r>
          </a:p>
        </p:txBody>
      </p:sp>
    </p:spTree>
    <p:extLst>
      <p:ext uri="{BB962C8B-B14F-4D97-AF65-F5344CB8AC3E}">
        <p14:creationId xmlns:p14="http://schemas.microsoft.com/office/powerpoint/2010/main" val="1558413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2B86-EDF1-4C49-9225-3C1880AE0431}"/>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17FB85BF-85DB-4844-AC6A-E66FB778327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767334A-2CEA-FC45-BBA2-29B0080E5349}"/>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7CCD6CDA-C61F-A340-8609-3D669A91106C}"/>
              </a:ext>
            </a:extLst>
          </p:cNvPr>
          <p:cNvSpPr>
            <a:spLocks noGrp="1"/>
          </p:cNvSpPr>
          <p:nvPr>
            <p:ph sz="quarter" idx="1"/>
          </p:nvPr>
        </p:nvSpPr>
        <p:spPr/>
        <p:txBody>
          <a:bodyPr>
            <a:normAutofit/>
          </a:bodyPr>
          <a:lstStyle/>
          <a:p>
            <a:r>
              <a:rPr lang="en-US" dirty="0"/>
              <a:t>Similar as the democratic voting</a:t>
            </a:r>
          </a:p>
          <a:p>
            <a:endParaRPr lang="en-US" dirty="0"/>
          </a:p>
          <a:p>
            <a:r>
              <a:rPr lang="en-US" dirty="0"/>
              <a:t>The core idea is "</a:t>
            </a:r>
            <a:r>
              <a:rPr lang="en-US" u="sng" dirty="0"/>
              <a:t>the minority obeys the majority</a:t>
            </a:r>
            <a:r>
              <a:rPr lang="en-US" dirty="0"/>
              <a:t>" </a:t>
            </a:r>
          </a:p>
          <a:p>
            <a:endParaRPr lang="en-US" dirty="0"/>
          </a:p>
          <a:p>
            <a:r>
              <a:rPr lang="en-US" dirty="0"/>
              <a:t>The node with the most votes becomes the master node</a:t>
            </a:r>
          </a:p>
        </p:txBody>
      </p:sp>
    </p:spTree>
    <p:extLst>
      <p:ext uri="{BB962C8B-B14F-4D97-AF65-F5344CB8AC3E}">
        <p14:creationId xmlns:p14="http://schemas.microsoft.com/office/powerpoint/2010/main" val="3401805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3625A-371F-3648-85E5-929595FA41B3}"/>
              </a:ext>
            </a:extLst>
          </p:cNvPr>
          <p:cNvSpPr>
            <a:spLocks noGrp="1"/>
          </p:cNvSpPr>
          <p:nvPr>
            <p:ph type="title"/>
          </p:nvPr>
        </p:nvSpPr>
        <p:spPr/>
        <p:txBody>
          <a:bodyPr/>
          <a:lstStyle/>
          <a:p>
            <a:r>
              <a:rPr lang="en-US" dirty="0"/>
              <a:t>Raft algorithm example in Kubernetes</a:t>
            </a:r>
          </a:p>
        </p:txBody>
      </p:sp>
      <p:sp>
        <p:nvSpPr>
          <p:cNvPr id="3" name="Date Placeholder 2">
            <a:extLst>
              <a:ext uri="{FF2B5EF4-FFF2-40B4-BE49-F238E27FC236}">
                <a16:creationId xmlns:a16="http://schemas.microsoft.com/office/drawing/2014/main" id="{472E11DE-F8A3-1646-8A38-095088D558F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EE117A2-6DED-DD42-8B8E-CC80AAD4F256}"/>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AFD18CB8-273E-D447-8F6B-5732E2B8AF0C}"/>
              </a:ext>
            </a:extLst>
          </p:cNvPr>
          <p:cNvPicPr>
            <a:picLocks noChangeAspect="1"/>
          </p:cNvPicPr>
          <p:nvPr/>
        </p:nvPicPr>
        <p:blipFill>
          <a:blip r:embed="rId2"/>
          <a:stretch>
            <a:fillRect/>
          </a:stretch>
        </p:blipFill>
        <p:spPr>
          <a:xfrm>
            <a:off x="1255715" y="3369310"/>
            <a:ext cx="6632570" cy="3352800"/>
          </a:xfrm>
          <a:prstGeom prst="rect">
            <a:avLst/>
          </a:prstGeom>
        </p:spPr>
      </p:pic>
      <p:pic>
        <p:nvPicPr>
          <p:cNvPr id="7" name="Picture 6">
            <a:extLst>
              <a:ext uri="{FF2B5EF4-FFF2-40B4-BE49-F238E27FC236}">
                <a16:creationId xmlns:a16="http://schemas.microsoft.com/office/drawing/2014/main" id="{058055A7-D5F6-5A49-BBA8-F55050EE29C1}"/>
              </a:ext>
            </a:extLst>
          </p:cNvPr>
          <p:cNvPicPr>
            <a:picLocks noChangeAspect="1"/>
          </p:cNvPicPr>
          <p:nvPr/>
        </p:nvPicPr>
        <p:blipFill>
          <a:blip r:embed="rId3"/>
          <a:stretch>
            <a:fillRect/>
          </a:stretch>
        </p:blipFill>
        <p:spPr>
          <a:xfrm>
            <a:off x="7493356" y="1266781"/>
            <a:ext cx="1197725" cy="1155700"/>
          </a:xfrm>
          <a:prstGeom prst="rect">
            <a:avLst/>
          </a:prstGeom>
        </p:spPr>
      </p:pic>
      <p:sp>
        <p:nvSpPr>
          <p:cNvPr id="8" name="Content Placeholder 4">
            <a:extLst>
              <a:ext uri="{FF2B5EF4-FFF2-40B4-BE49-F238E27FC236}">
                <a16:creationId xmlns:a16="http://schemas.microsoft.com/office/drawing/2014/main" id="{191F40D6-0C15-EA4E-BB49-EAE1630771BB}"/>
              </a:ext>
            </a:extLst>
          </p:cNvPr>
          <p:cNvSpPr>
            <a:spLocks noGrp="1"/>
          </p:cNvSpPr>
          <p:nvPr>
            <p:ph sz="quarter" idx="1"/>
          </p:nvPr>
        </p:nvSpPr>
        <p:spPr>
          <a:xfrm>
            <a:off x="457200" y="1219201"/>
            <a:ext cx="6934200" cy="1676400"/>
          </a:xfrm>
        </p:spPr>
        <p:txBody>
          <a:bodyPr>
            <a:normAutofit fontScale="85000" lnSpcReduction="10000"/>
          </a:bodyPr>
          <a:lstStyle/>
          <a:p>
            <a:r>
              <a:rPr lang="en-US" dirty="0"/>
              <a:t>How Kubernetes deals with data failure: </a:t>
            </a:r>
          </a:p>
          <a:p>
            <a:pPr lvl="1"/>
            <a:r>
              <a:rPr lang="en-US" dirty="0"/>
              <a:t>To ensure reliability, N nodes are usually deployed for data backup. One of the three nodes will be selected as the master, and the other nodes will be used as backups.</a:t>
            </a:r>
          </a:p>
        </p:txBody>
      </p:sp>
      <p:sp>
        <p:nvSpPr>
          <p:cNvPr id="9" name="Oval 8">
            <a:extLst>
              <a:ext uri="{FF2B5EF4-FFF2-40B4-BE49-F238E27FC236}">
                <a16:creationId xmlns:a16="http://schemas.microsoft.com/office/drawing/2014/main" id="{E7AAF28A-5B8B-7F4C-9086-F4D7EDAF553A}"/>
              </a:ext>
            </a:extLst>
          </p:cNvPr>
          <p:cNvSpPr/>
          <p:nvPr/>
        </p:nvSpPr>
        <p:spPr>
          <a:xfrm>
            <a:off x="4038600" y="4618356"/>
            <a:ext cx="3157048" cy="1501139"/>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CBB43F4-587A-D141-A0A1-CEE3FA4955C8}"/>
              </a:ext>
            </a:extLst>
          </p:cNvPr>
          <p:cNvSpPr txBox="1"/>
          <p:nvPr/>
        </p:nvSpPr>
        <p:spPr>
          <a:xfrm>
            <a:off x="4104745" y="4406759"/>
            <a:ext cx="825867" cy="369332"/>
          </a:xfrm>
          <a:prstGeom prst="rect">
            <a:avLst/>
          </a:prstGeom>
          <a:noFill/>
        </p:spPr>
        <p:txBody>
          <a:bodyPr wrap="none" rtlCol="0">
            <a:spAutoFit/>
          </a:bodyPr>
          <a:lstStyle/>
          <a:p>
            <a:r>
              <a:rPr lang="en-US" dirty="0">
                <a:solidFill>
                  <a:schemeClr val="accent2"/>
                </a:solidFill>
              </a:rPr>
              <a:t>Leader</a:t>
            </a:r>
          </a:p>
        </p:txBody>
      </p:sp>
      <p:sp>
        <p:nvSpPr>
          <p:cNvPr id="11" name="TextBox 10">
            <a:extLst>
              <a:ext uri="{FF2B5EF4-FFF2-40B4-BE49-F238E27FC236}">
                <a16:creationId xmlns:a16="http://schemas.microsoft.com/office/drawing/2014/main" id="{3FB79334-0C66-1246-8EA3-DBFE1E736AA9}"/>
              </a:ext>
            </a:extLst>
          </p:cNvPr>
          <p:cNvSpPr txBox="1"/>
          <p:nvPr/>
        </p:nvSpPr>
        <p:spPr>
          <a:xfrm>
            <a:off x="5715000" y="6114480"/>
            <a:ext cx="994503" cy="369332"/>
          </a:xfrm>
          <a:prstGeom prst="rect">
            <a:avLst/>
          </a:prstGeom>
          <a:noFill/>
        </p:spPr>
        <p:txBody>
          <a:bodyPr wrap="none" rtlCol="0">
            <a:spAutoFit/>
          </a:bodyPr>
          <a:lstStyle/>
          <a:p>
            <a:r>
              <a:rPr lang="en-US" dirty="0">
                <a:solidFill>
                  <a:schemeClr val="accent2"/>
                </a:solidFill>
              </a:rPr>
              <a:t>Follower</a:t>
            </a:r>
          </a:p>
        </p:txBody>
      </p:sp>
    </p:spTree>
    <p:extLst>
      <p:ext uri="{BB962C8B-B14F-4D97-AF65-F5344CB8AC3E}">
        <p14:creationId xmlns:p14="http://schemas.microsoft.com/office/powerpoint/2010/main" val="3458581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143000"/>
            <a:ext cx="7924800" cy="2590800"/>
          </a:xfrm>
        </p:spPr>
        <p:txBody>
          <a:bodyPr>
            <a:noAutofit/>
          </a:bodyPr>
          <a:lstStyle/>
          <a:p>
            <a:pPr algn="ctr"/>
            <a:r>
              <a:rPr lang="en-US" sz="3600" b="1" dirty="0">
                <a:cs typeface="Calibri" pitchFamily="34" charset="0"/>
              </a:rPr>
              <a:t>CS </a:t>
            </a:r>
            <a:r>
              <a:rPr lang="en-US" altLang="zh-CN" sz="3600" b="1" dirty="0">
                <a:cs typeface="Calibri" pitchFamily="34" charset="0"/>
              </a:rPr>
              <a:t>7172</a:t>
            </a:r>
            <a:br>
              <a:rPr lang="en-US" sz="3600" b="1" dirty="0">
                <a:cs typeface="Calibri" pitchFamily="34" charset="0"/>
              </a:rPr>
            </a:br>
            <a:r>
              <a:rPr lang="en-US" dirty="0"/>
              <a:t>Parallel and Distributed Computation</a:t>
            </a:r>
            <a:br>
              <a:rPr lang="en-US" sz="3600" b="1" dirty="0">
                <a:cs typeface="Calibri" pitchFamily="34" charset="0"/>
              </a:rPr>
            </a:br>
            <a:br>
              <a:rPr lang="en-US" sz="3600" b="1" dirty="0">
                <a:solidFill>
                  <a:srgbClr val="C00000"/>
                </a:solidFill>
                <a:cs typeface="Calibri" pitchFamily="34" charset="0"/>
              </a:rPr>
            </a:br>
            <a:r>
              <a:rPr lang="en-US" dirty="0">
                <a:solidFill>
                  <a:srgbClr val="C00000"/>
                </a:solidFill>
                <a:cs typeface="Calibri" pitchFamily="34" charset="0"/>
              </a:rPr>
              <a:t>Distributed Mutex and Election</a:t>
            </a:r>
            <a:endParaRPr lang="en-US" b="1" dirty="0">
              <a:solidFill>
                <a:srgbClr val="C00000"/>
              </a:solidFill>
              <a:cs typeface="Calibri" pitchFamily="34" charset="0"/>
            </a:endParaRPr>
          </a:p>
        </p:txBody>
      </p:sp>
      <p:sp>
        <p:nvSpPr>
          <p:cNvPr id="3" name="Subtitle 2"/>
          <p:cNvSpPr>
            <a:spLocks noGrp="1"/>
          </p:cNvSpPr>
          <p:nvPr>
            <p:ph type="subTitle" idx="4294967295"/>
          </p:nvPr>
        </p:nvSpPr>
        <p:spPr>
          <a:xfrm>
            <a:off x="990600" y="3886200"/>
            <a:ext cx="7086600" cy="1981200"/>
          </a:xfrm>
        </p:spPr>
        <p:txBody>
          <a:bodyPr>
            <a:noAutofit/>
          </a:bodyPr>
          <a:lstStyle/>
          <a:p>
            <a:pPr algn="ctr">
              <a:buNone/>
            </a:pPr>
            <a:endParaRPr lang="en-US" sz="2400" b="1" dirty="0">
              <a:latin typeface="Calibri" pitchFamily="34" charset="0"/>
              <a:cs typeface="Calibri" pitchFamily="34" charset="0"/>
            </a:endParaRPr>
          </a:p>
          <a:p>
            <a:pPr algn="ctr">
              <a:buNone/>
            </a:pPr>
            <a:r>
              <a:rPr lang="en-US" sz="2400" b="1" dirty="0">
                <a:latin typeface="Calibri" pitchFamily="34" charset="0"/>
                <a:cs typeface="Calibri" pitchFamily="34" charset="0"/>
              </a:rPr>
              <a:t>Kun Suo</a:t>
            </a:r>
          </a:p>
          <a:p>
            <a:pPr algn="ctr">
              <a:buNone/>
            </a:pPr>
            <a:r>
              <a:rPr lang="en-US" sz="2000" dirty="0"/>
              <a:t>Computer Science, Kennesaw State University</a:t>
            </a:r>
          </a:p>
          <a:p>
            <a:pPr algn="ctr">
              <a:buNone/>
            </a:pPr>
            <a:r>
              <a:rPr lang="en-US" sz="2000" dirty="0">
                <a:hlinkClick r:id="rId3"/>
              </a:rPr>
              <a:t>https://kevinsuo.github.io/</a:t>
            </a:r>
            <a:endParaRPr lang="en-US" sz="2000" dirty="0"/>
          </a:p>
        </p:txBody>
      </p:sp>
      <p:sp>
        <p:nvSpPr>
          <p:cNvPr id="6" name="Slide Number Placeholder 5">
            <a:extLst>
              <a:ext uri="{FF2B5EF4-FFF2-40B4-BE49-F238E27FC236}">
                <a16:creationId xmlns:a16="http://schemas.microsoft.com/office/drawing/2014/main" id="{6097F00E-7AD4-9F48-B9AC-514E3157532A}"/>
              </a:ext>
            </a:extLst>
          </p:cNvPr>
          <p:cNvSpPr>
            <a:spLocks noGrp="1"/>
          </p:cNvSpPr>
          <p:nvPr>
            <p:ph type="sldNum" sz="quarter" idx="12"/>
          </p:nvPr>
        </p:nvSpPr>
        <p:spPr/>
        <p:txBody>
          <a:bodyPr/>
          <a:lstStyle/>
          <a:p>
            <a:fld id="{B6F15528-21DE-4FAA-801E-634DDDAF4B2B}" type="slidenum">
              <a:rPr lang="en-US" smtClean="0"/>
              <a:pPr/>
              <a:t>2</a:t>
            </a:fld>
            <a:endParaRPr lang="en-US"/>
          </a:p>
        </p:txBody>
      </p:sp>
      <p:sp>
        <p:nvSpPr>
          <p:cNvPr id="7" name="Date Placeholder 6">
            <a:extLst>
              <a:ext uri="{FF2B5EF4-FFF2-40B4-BE49-F238E27FC236}">
                <a16:creationId xmlns:a16="http://schemas.microsoft.com/office/drawing/2014/main" id="{4CF56BA7-5B0F-7943-8D6B-FE6D7FC64CB8}"/>
              </a:ext>
            </a:extLst>
          </p:cNvPr>
          <p:cNvSpPr>
            <a:spLocks noGrp="1"/>
          </p:cNvSpPr>
          <p:nvPr>
            <p:ph type="dt" sz="half" idx="10"/>
          </p:nvPr>
        </p:nvSpPr>
        <p:spPr>
          <a:xfrm>
            <a:off x="5715000" y="6355080"/>
            <a:ext cx="2971800" cy="365760"/>
          </a:xfrm>
        </p:spPr>
        <p:txBody>
          <a:bodyPr/>
          <a:lstStyle/>
          <a:p>
            <a:r>
              <a:rPr lang="en-US" dirty="0"/>
              <a:t>Parallel and Distributed Computation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36651-1004-2043-87F6-8ED7AF7C9573}"/>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3DE93062-13F4-124A-85B8-C1F6F6ADB637}"/>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0AAF6DC-2B1B-EF48-90C1-4432213DA2D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041FE1C-D447-BC42-97D5-79EBFF91E7D0}"/>
              </a:ext>
            </a:extLst>
          </p:cNvPr>
          <p:cNvSpPr>
            <a:spLocks noGrp="1"/>
          </p:cNvSpPr>
          <p:nvPr>
            <p:ph sz="quarter" idx="1"/>
          </p:nvPr>
        </p:nvSpPr>
        <p:spPr/>
        <p:txBody>
          <a:bodyPr/>
          <a:lstStyle/>
          <a:p>
            <a:r>
              <a:rPr lang="en-US" dirty="0"/>
              <a:t>Advantages:</a:t>
            </a:r>
          </a:p>
          <a:p>
            <a:pPr lvl="1"/>
            <a:r>
              <a:rPr lang="en-US" dirty="0"/>
              <a:t>Fast election speed</a:t>
            </a:r>
          </a:p>
          <a:p>
            <a:pPr lvl="1"/>
            <a:r>
              <a:rPr lang="en-US" dirty="0"/>
              <a:t>low algorithm complexity</a:t>
            </a:r>
          </a:p>
          <a:p>
            <a:pPr lvl="1"/>
            <a:r>
              <a:rPr lang="en-US" dirty="0"/>
              <a:t>simple and easy to implement (who lives and who has the half votes is the master node)</a:t>
            </a:r>
          </a:p>
        </p:txBody>
      </p:sp>
    </p:spTree>
    <p:extLst>
      <p:ext uri="{BB962C8B-B14F-4D97-AF65-F5344CB8AC3E}">
        <p14:creationId xmlns:p14="http://schemas.microsoft.com/office/powerpoint/2010/main" val="29381669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36651-1004-2043-87F6-8ED7AF7C9573}"/>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3DE93062-13F4-124A-85B8-C1F6F6ADB637}"/>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0AAF6DC-2B1B-EF48-90C1-4432213DA2D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041FE1C-D447-BC42-97D5-79EBFF91E7D0}"/>
              </a:ext>
            </a:extLst>
          </p:cNvPr>
          <p:cNvSpPr>
            <a:spLocks noGrp="1"/>
          </p:cNvSpPr>
          <p:nvPr>
            <p:ph sz="quarter" idx="1"/>
          </p:nvPr>
        </p:nvSpPr>
        <p:spPr/>
        <p:txBody>
          <a:bodyPr>
            <a:normAutofit/>
          </a:bodyPr>
          <a:lstStyle/>
          <a:p>
            <a:r>
              <a:rPr lang="en-US" dirty="0"/>
              <a:t>Disadvantages:</a:t>
            </a:r>
          </a:p>
          <a:p>
            <a:pPr lvl="1"/>
            <a:r>
              <a:rPr lang="en-US" dirty="0"/>
              <a:t>It requires that each node in the system can communicate with each other (vote), and requires the node which has more than half of the votes to be the master, thus the communication traffic is large</a:t>
            </a:r>
          </a:p>
        </p:txBody>
      </p:sp>
    </p:spTree>
    <p:extLst>
      <p:ext uri="{BB962C8B-B14F-4D97-AF65-F5344CB8AC3E}">
        <p14:creationId xmlns:p14="http://schemas.microsoft.com/office/powerpoint/2010/main" val="6162818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C77D0-05BB-0044-AE71-9E60CE324879}"/>
              </a:ext>
            </a:extLst>
          </p:cNvPr>
          <p:cNvSpPr>
            <a:spLocks noGrp="1"/>
          </p:cNvSpPr>
          <p:nvPr>
            <p:ph type="title"/>
          </p:nvPr>
        </p:nvSpPr>
        <p:spPr/>
        <p:txBody>
          <a:bodyPr>
            <a:normAutofit/>
          </a:bodyPr>
          <a:lstStyle/>
          <a:p>
            <a:r>
              <a:rPr lang="en-US" dirty="0"/>
              <a:t>Comparison</a:t>
            </a:r>
          </a:p>
        </p:txBody>
      </p:sp>
      <p:sp>
        <p:nvSpPr>
          <p:cNvPr id="3" name="Date Placeholder 2">
            <a:extLst>
              <a:ext uri="{FF2B5EF4-FFF2-40B4-BE49-F238E27FC236}">
                <a16:creationId xmlns:a16="http://schemas.microsoft.com/office/drawing/2014/main" id="{A0252B5B-C0A3-2B46-8906-5CF2D8B14365}"/>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6A0DB19C-1414-764B-9AD5-237080E2BD93}"/>
              </a:ext>
            </a:extLst>
          </p:cNvPr>
          <p:cNvSpPr>
            <a:spLocks noGrp="1"/>
          </p:cNvSpPr>
          <p:nvPr>
            <p:ph type="sldNum" sz="quarter" idx="12"/>
          </p:nvPr>
        </p:nvSpPr>
        <p:spPr/>
        <p:txBody>
          <a:bodyPr/>
          <a:lstStyle/>
          <a:p>
            <a:r>
              <a:rPr lang="en-US"/>
              <a:t>CS 7172</a:t>
            </a:r>
            <a:endParaRPr lang="en-US" dirty="0"/>
          </a:p>
        </p:txBody>
      </p:sp>
      <p:graphicFrame>
        <p:nvGraphicFramePr>
          <p:cNvPr id="6" name="Content Placeholder 5">
            <a:extLst>
              <a:ext uri="{FF2B5EF4-FFF2-40B4-BE49-F238E27FC236}">
                <a16:creationId xmlns:a16="http://schemas.microsoft.com/office/drawing/2014/main" id="{1CC084B0-6BB3-9B42-8D5E-C0E1E4416B21}"/>
              </a:ext>
            </a:extLst>
          </p:cNvPr>
          <p:cNvGraphicFramePr>
            <a:graphicFrameLocks noGrp="1"/>
          </p:cNvGraphicFramePr>
          <p:nvPr>
            <p:ph sz="quarter" idx="1"/>
            <p:extLst>
              <p:ext uri="{D42A27DB-BD31-4B8C-83A1-F6EECF244321}">
                <p14:modId xmlns:p14="http://schemas.microsoft.com/office/powerpoint/2010/main" val="1780149159"/>
              </p:ext>
            </p:extLst>
          </p:nvPr>
        </p:nvGraphicFramePr>
        <p:xfrm>
          <a:off x="460248" y="1600200"/>
          <a:ext cx="8229600" cy="4343401"/>
        </p:xfrm>
        <a:graphic>
          <a:graphicData uri="http://schemas.openxmlformats.org/drawingml/2006/table">
            <a:tbl>
              <a:tblPr firstRow="1" bandRow="1">
                <a:tableStyleId>{5C22544A-7EE6-4342-B048-85BDC9FD1C3A}</a:tableStyleId>
              </a:tblPr>
              <a:tblGrid>
                <a:gridCol w="2133600">
                  <a:extLst>
                    <a:ext uri="{9D8B030D-6E8A-4147-A177-3AD203B41FA5}">
                      <a16:colId xmlns:a16="http://schemas.microsoft.com/office/drawing/2014/main" val="3009878237"/>
                    </a:ext>
                  </a:extLst>
                </a:gridCol>
                <a:gridCol w="2844800">
                  <a:extLst>
                    <a:ext uri="{9D8B030D-6E8A-4147-A177-3AD203B41FA5}">
                      <a16:colId xmlns:a16="http://schemas.microsoft.com/office/drawing/2014/main" val="3322588589"/>
                    </a:ext>
                  </a:extLst>
                </a:gridCol>
                <a:gridCol w="3251200">
                  <a:extLst>
                    <a:ext uri="{9D8B030D-6E8A-4147-A177-3AD203B41FA5}">
                      <a16:colId xmlns:a16="http://schemas.microsoft.com/office/drawing/2014/main" val="372778398"/>
                    </a:ext>
                  </a:extLst>
                </a:gridCol>
              </a:tblGrid>
              <a:tr h="880677">
                <a:tc>
                  <a:txBody>
                    <a:bodyPr/>
                    <a:lstStyle/>
                    <a:p>
                      <a:pPr algn="ctr"/>
                      <a:endParaRPr lang="en-US" dirty="0"/>
                    </a:p>
                  </a:txBody>
                  <a:tcPr anchor="ctr"/>
                </a:tc>
                <a:tc>
                  <a:txBody>
                    <a:bodyPr/>
                    <a:lstStyle/>
                    <a:p>
                      <a:pPr algn="ctr"/>
                      <a:r>
                        <a:rPr lang="en-US" dirty="0"/>
                        <a:t>Bully</a:t>
                      </a:r>
                    </a:p>
                  </a:txBody>
                  <a:tcPr anchor="ctr"/>
                </a:tc>
                <a:tc>
                  <a:txBody>
                    <a:bodyPr/>
                    <a:lstStyle/>
                    <a:p>
                      <a:pPr algn="ctr"/>
                      <a:r>
                        <a:rPr lang="en-US" dirty="0"/>
                        <a:t>Raft</a:t>
                      </a:r>
                    </a:p>
                  </a:txBody>
                  <a:tcPr anchor="ctr"/>
                </a:tc>
                <a:extLst>
                  <a:ext uri="{0D108BD9-81ED-4DB2-BD59-A6C34878D82A}">
                    <a16:rowId xmlns:a16="http://schemas.microsoft.com/office/drawing/2014/main" val="109875651"/>
                  </a:ext>
                </a:extLst>
              </a:tr>
              <a:tr h="807968">
                <a:tc>
                  <a:txBody>
                    <a:bodyPr/>
                    <a:lstStyle/>
                    <a:p>
                      <a:pPr algn="ctr"/>
                      <a:r>
                        <a:rPr lang="en-US" dirty="0"/>
                        <a:t>How to elect leader</a:t>
                      </a:r>
                    </a:p>
                  </a:txBody>
                  <a:tcPr anchor="ctr"/>
                </a:tc>
                <a:tc>
                  <a:txBody>
                    <a:bodyPr/>
                    <a:lstStyle/>
                    <a:p>
                      <a:r>
                        <a:rPr lang="en-US" sz="1400" dirty="0"/>
                        <a:t>Largest ID</a:t>
                      </a:r>
                    </a:p>
                  </a:txBody>
                  <a:tcPr anchor="ctr"/>
                </a:tc>
                <a:tc>
                  <a:txBody>
                    <a:bodyPr/>
                    <a:lstStyle/>
                    <a:p>
                      <a:r>
                        <a:rPr lang="en-US" sz="1400" dirty="0"/>
                        <a:t>Get half of the votes</a:t>
                      </a:r>
                    </a:p>
                  </a:txBody>
                  <a:tcPr anchor="ctr"/>
                </a:tc>
                <a:extLst>
                  <a:ext uri="{0D108BD9-81ED-4DB2-BD59-A6C34878D82A}">
                    <a16:rowId xmlns:a16="http://schemas.microsoft.com/office/drawing/2014/main" val="2664578957"/>
                  </a:ext>
                </a:extLst>
              </a:tr>
              <a:tr h="1731362">
                <a:tc>
                  <a:txBody>
                    <a:bodyPr/>
                    <a:lstStyle/>
                    <a:p>
                      <a:pPr algn="ctr"/>
                      <a:r>
                        <a:rPr lang="en-US" dirty="0"/>
                        <a:t>How the algorithm works</a:t>
                      </a:r>
                    </a:p>
                  </a:txBody>
                  <a:tcPr anchor="ctr"/>
                </a:tc>
                <a:tc>
                  <a:txBody>
                    <a:bodyPr/>
                    <a:lstStyle/>
                    <a:p>
                      <a:r>
                        <a:rPr lang="en-US" sz="1400" dirty="0"/>
                        <a:t>When nodes find no responses from leader or leader fails, raise new election</a:t>
                      </a:r>
                    </a:p>
                  </a:txBody>
                  <a:tcPr anchor="ctr"/>
                </a:tc>
                <a:tc>
                  <a:txBody>
                    <a:bodyPr/>
                    <a:lstStyle/>
                    <a:p>
                      <a:r>
                        <a:rPr lang="en-US" sz="1400" dirty="0"/>
                        <a:t>Every node can be Candidate and selected as Leader. Every follower can only vote once in every election.</a:t>
                      </a:r>
                    </a:p>
                  </a:txBody>
                  <a:tcPr anchor="ctr"/>
                </a:tc>
                <a:extLst>
                  <a:ext uri="{0D108BD9-81ED-4DB2-BD59-A6C34878D82A}">
                    <a16:rowId xmlns:a16="http://schemas.microsoft.com/office/drawing/2014/main" val="3625305637"/>
                  </a:ext>
                </a:extLst>
              </a:tr>
              <a:tr h="461697">
                <a:tc>
                  <a:txBody>
                    <a:bodyPr/>
                    <a:lstStyle/>
                    <a:p>
                      <a:pPr algn="ctr"/>
                      <a:r>
                        <a:rPr lang="en-US" dirty="0"/>
                        <a:t>Election time</a:t>
                      </a:r>
                    </a:p>
                  </a:txBody>
                  <a:tcPr anchor="ctr"/>
                </a:tc>
                <a:tc>
                  <a:txBody>
                    <a:bodyPr/>
                    <a:lstStyle/>
                    <a:p>
                      <a:r>
                        <a:rPr lang="en-US" sz="1400" dirty="0"/>
                        <a:t>Short</a:t>
                      </a:r>
                    </a:p>
                  </a:txBody>
                  <a:tcPr anchor="ctr"/>
                </a:tc>
                <a:tc>
                  <a:txBody>
                    <a:bodyPr/>
                    <a:lstStyle/>
                    <a:p>
                      <a:r>
                        <a:rPr lang="en-US" sz="1400" dirty="0"/>
                        <a:t>Long</a:t>
                      </a:r>
                    </a:p>
                  </a:txBody>
                  <a:tcPr anchor="ctr"/>
                </a:tc>
                <a:extLst>
                  <a:ext uri="{0D108BD9-81ED-4DB2-BD59-A6C34878D82A}">
                    <a16:rowId xmlns:a16="http://schemas.microsoft.com/office/drawing/2014/main" val="3672738502"/>
                  </a:ext>
                </a:extLst>
              </a:tr>
              <a:tr h="461697">
                <a:tc>
                  <a:txBody>
                    <a:bodyPr/>
                    <a:lstStyle/>
                    <a:p>
                      <a:pPr algn="ctr"/>
                      <a:r>
                        <a:rPr lang="en-US" dirty="0"/>
                        <a:t>Performance</a:t>
                      </a:r>
                    </a:p>
                  </a:txBody>
                  <a:tcPr anchor="ctr"/>
                </a:tc>
                <a:tc gridSpan="2">
                  <a:txBody>
                    <a:bodyPr/>
                    <a:lstStyle/>
                    <a:p>
                      <a:r>
                        <a:rPr lang="en-US" sz="1400" dirty="0"/>
                        <a:t>Bully &lt; Raft </a:t>
                      </a:r>
                    </a:p>
                  </a:txBody>
                  <a:tcPr anchor="ctr"/>
                </a:tc>
                <a:tc hMerge="1">
                  <a:txBody>
                    <a:bodyPr/>
                    <a:lstStyle/>
                    <a:p>
                      <a:endParaRPr lang="en-US" dirty="0"/>
                    </a:p>
                  </a:txBody>
                  <a:tcPr/>
                </a:tc>
                <a:extLst>
                  <a:ext uri="{0D108BD9-81ED-4DB2-BD59-A6C34878D82A}">
                    <a16:rowId xmlns:a16="http://schemas.microsoft.com/office/drawing/2014/main" val="2231088381"/>
                  </a:ext>
                </a:extLst>
              </a:tr>
            </a:tbl>
          </a:graphicData>
        </a:graphic>
      </p:graphicFrame>
    </p:spTree>
    <p:extLst>
      <p:ext uri="{BB962C8B-B14F-4D97-AF65-F5344CB8AC3E}">
        <p14:creationId xmlns:p14="http://schemas.microsoft.com/office/powerpoint/2010/main" val="367712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855A-DEE2-0D40-A6B6-D55DE7EB2980}"/>
              </a:ext>
            </a:extLst>
          </p:cNvPr>
          <p:cNvSpPr>
            <a:spLocks noGrp="1"/>
          </p:cNvSpPr>
          <p:nvPr>
            <p:ph type="title"/>
          </p:nvPr>
        </p:nvSpPr>
        <p:spPr/>
        <p:txBody>
          <a:bodyPr/>
          <a:lstStyle/>
          <a:p>
            <a:r>
              <a:rPr lang="en-US" dirty="0"/>
              <a:t>What is Distributed Mutex?</a:t>
            </a:r>
          </a:p>
        </p:txBody>
      </p:sp>
      <p:sp>
        <p:nvSpPr>
          <p:cNvPr id="3" name="Date Placeholder 2">
            <a:extLst>
              <a:ext uri="{FF2B5EF4-FFF2-40B4-BE49-F238E27FC236}">
                <a16:creationId xmlns:a16="http://schemas.microsoft.com/office/drawing/2014/main" id="{984CD552-32CB-0842-BC5A-C417A9D91E7D}"/>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935F4400-BB90-C94A-8A70-8CAFB251A87C}"/>
              </a:ext>
            </a:extLst>
          </p:cNvPr>
          <p:cNvSpPr>
            <a:spLocks noGrp="1"/>
          </p:cNvSpPr>
          <p:nvPr>
            <p:ph type="sldNum" sz="quarter" idx="12"/>
          </p:nvPr>
        </p:nvSpPr>
        <p:spPr/>
        <p:txBody>
          <a:bodyPr/>
          <a:lstStyle/>
          <a:p>
            <a:r>
              <a:rPr lang="en-US" dirty="0"/>
              <a:t>CS 7172</a:t>
            </a:r>
          </a:p>
        </p:txBody>
      </p:sp>
      <p:sp>
        <p:nvSpPr>
          <p:cNvPr id="6" name="Content Placeholder 5">
            <a:extLst>
              <a:ext uri="{FF2B5EF4-FFF2-40B4-BE49-F238E27FC236}">
                <a16:creationId xmlns:a16="http://schemas.microsoft.com/office/drawing/2014/main" id="{84ACBAF7-8B38-FB46-A0A9-659634E70926}"/>
              </a:ext>
            </a:extLst>
          </p:cNvPr>
          <p:cNvSpPr>
            <a:spLocks noGrp="1"/>
          </p:cNvSpPr>
          <p:nvPr>
            <p:ph sz="quarter" idx="1"/>
          </p:nvPr>
        </p:nvSpPr>
        <p:spPr>
          <a:xfrm>
            <a:off x="2895600" y="1219200"/>
            <a:ext cx="5791200" cy="4953000"/>
          </a:xfrm>
        </p:spPr>
        <p:txBody>
          <a:bodyPr>
            <a:normAutofit fontScale="92500"/>
          </a:bodyPr>
          <a:lstStyle/>
          <a:p>
            <a:r>
              <a:rPr lang="en-US" dirty="0"/>
              <a:t>Suppose you are making coffee</a:t>
            </a:r>
            <a:r>
              <a:rPr lang="zh-CN" altLang="en-US" dirty="0"/>
              <a:t> </a:t>
            </a:r>
            <a:r>
              <a:rPr lang="en-US" altLang="zh-CN" dirty="0"/>
              <a:t>at Starbucks</a:t>
            </a:r>
            <a:r>
              <a:rPr lang="en-US" dirty="0"/>
              <a:t>, and someone takes away your cup, some other takes away the coffee machine</a:t>
            </a:r>
          </a:p>
          <a:p>
            <a:endParaRPr lang="en-US" dirty="0"/>
          </a:p>
          <a:p>
            <a:r>
              <a:rPr lang="en-US" dirty="0"/>
              <a:t>Ideal: you want to keep using the machine and cup without interference</a:t>
            </a:r>
          </a:p>
        </p:txBody>
      </p:sp>
      <p:pic>
        <p:nvPicPr>
          <p:cNvPr id="4" name="Picture 3">
            <a:extLst>
              <a:ext uri="{FF2B5EF4-FFF2-40B4-BE49-F238E27FC236}">
                <a16:creationId xmlns:a16="http://schemas.microsoft.com/office/drawing/2014/main" id="{57711D2D-B64E-9647-A2F4-BCFAE9877569}"/>
              </a:ext>
            </a:extLst>
          </p:cNvPr>
          <p:cNvPicPr>
            <a:picLocks noChangeAspect="1"/>
          </p:cNvPicPr>
          <p:nvPr/>
        </p:nvPicPr>
        <p:blipFill>
          <a:blip r:embed="rId2"/>
          <a:stretch>
            <a:fillRect/>
          </a:stretch>
        </p:blipFill>
        <p:spPr>
          <a:xfrm>
            <a:off x="457200" y="1566790"/>
            <a:ext cx="1981200" cy="1981200"/>
          </a:xfrm>
          <a:prstGeom prst="rect">
            <a:avLst/>
          </a:prstGeom>
        </p:spPr>
      </p:pic>
      <p:pic>
        <p:nvPicPr>
          <p:cNvPr id="8" name="Picture 7">
            <a:extLst>
              <a:ext uri="{FF2B5EF4-FFF2-40B4-BE49-F238E27FC236}">
                <a16:creationId xmlns:a16="http://schemas.microsoft.com/office/drawing/2014/main" id="{614D8824-A8E6-854B-836F-DFE3351C0692}"/>
              </a:ext>
            </a:extLst>
          </p:cNvPr>
          <p:cNvPicPr>
            <a:picLocks noChangeAspect="1"/>
          </p:cNvPicPr>
          <p:nvPr/>
        </p:nvPicPr>
        <p:blipFill>
          <a:blip r:embed="rId3"/>
          <a:stretch>
            <a:fillRect/>
          </a:stretch>
        </p:blipFill>
        <p:spPr>
          <a:xfrm>
            <a:off x="612775" y="3895968"/>
            <a:ext cx="1670050" cy="1423429"/>
          </a:xfrm>
          <a:prstGeom prst="rect">
            <a:avLst/>
          </a:prstGeom>
        </p:spPr>
      </p:pic>
    </p:spTree>
    <p:extLst>
      <p:ext uri="{BB962C8B-B14F-4D97-AF65-F5344CB8AC3E}">
        <p14:creationId xmlns:p14="http://schemas.microsoft.com/office/powerpoint/2010/main" val="24592113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855A-DEE2-0D40-A6B6-D55DE7EB2980}"/>
              </a:ext>
            </a:extLst>
          </p:cNvPr>
          <p:cNvSpPr>
            <a:spLocks noGrp="1"/>
          </p:cNvSpPr>
          <p:nvPr>
            <p:ph type="title"/>
          </p:nvPr>
        </p:nvSpPr>
        <p:spPr/>
        <p:txBody>
          <a:bodyPr/>
          <a:lstStyle/>
          <a:p>
            <a:r>
              <a:rPr lang="en-US" dirty="0"/>
              <a:t>What is Distributed Mutex?</a:t>
            </a:r>
          </a:p>
        </p:txBody>
      </p:sp>
      <p:sp>
        <p:nvSpPr>
          <p:cNvPr id="3" name="Date Placeholder 2">
            <a:extLst>
              <a:ext uri="{FF2B5EF4-FFF2-40B4-BE49-F238E27FC236}">
                <a16:creationId xmlns:a16="http://schemas.microsoft.com/office/drawing/2014/main" id="{984CD552-32CB-0842-BC5A-C417A9D91E7D}"/>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935F4400-BB90-C94A-8A70-8CAFB251A87C}"/>
              </a:ext>
            </a:extLst>
          </p:cNvPr>
          <p:cNvSpPr>
            <a:spLocks noGrp="1"/>
          </p:cNvSpPr>
          <p:nvPr>
            <p:ph type="sldNum" sz="quarter" idx="12"/>
          </p:nvPr>
        </p:nvSpPr>
        <p:spPr/>
        <p:txBody>
          <a:bodyPr/>
          <a:lstStyle/>
          <a:p>
            <a:r>
              <a:rPr lang="en-US" dirty="0"/>
              <a:t>CS 7172</a:t>
            </a:r>
          </a:p>
        </p:txBody>
      </p:sp>
      <p:sp>
        <p:nvSpPr>
          <p:cNvPr id="6" name="Content Placeholder 5">
            <a:extLst>
              <a:ext uri="{FF2B5EF4-FFF2-40B4-BE49-F238E27FC236}">
                <a16:creationId xmlns:a16="http://schemas.microsoft.com/office/drawing/2014/main" id="{84ACBAF7-8B38-FB46-A0A9-659634E70926}"/>
              </a:ext>
            </a:extLst>
          </p:cNvPr>
          <p:cNvSpPr>
            <a:spLocks noGrp="1"/>
          </p:cNvSpPr>
          <p:nvPr>
            <p:ph sz="quarter" idx="1"/>
          </p:nvPr>
        </p:nvSpPr>
        <p:spPr>
          <a:xfrm>
            <a:off x="2895600" y="1219200"/>
            <a:ext cx="6019800" cy="5137150"/>
          </a:xfrm>
        </p:spPr>
        <p:txBody>
          <a:bodyPr>
            <a:normAutofit fontScale="92500"/>
          </a:bodyPr>
          <a:lstStyle/>
          <a:p>
            <a:r>
              <a:rPr lang="en-US" dirty="0"/>
              <a:t>Like the coffee machine, in distributed system, for the same shared resource, one program does not want to be disturbed by other programs while it is being used. </a:t>
            </a:r>
          </a:p>
          <a:p>
            <a:endParaRPr lang="en-US" dirty="0"/>
          </a:p>
          <a:p>
            <a:r>
              <a:rPr lang="en-US" dirty="0"/>
              <a:t>This requires that only one program can access this resource at a time</a:t>
            </a:r>
          </a:p>
        </p:txBody>
      </p:sp>
      <p:pic>
        <p:nvPicPr>
          <p:cNvPr id="7" name="Picture 6">
            <a:extLst>
              <a:ext uri="{FF2B5EF4-FFF2-40B4-BE49-F238E27FC236}">
                <a16:creationId xmlns:a16="http://schemas.microsoft.com/office/drawing/2014/main" id="{9874D2AB-9C10-594C-9A96-CFD29BC61E6E}"/>
              </a:ext>
            </a:extLst>
          </p:cNvPr>
          <p:cNvPicPr>
            <a:picLocks noChangeAspect="1"/>
          </p:cNvPicPr>
          <p:nvPr/>
        </p:nvPicPr>
        <p:blipFill>
          <a:blip r:embed="rId2"/>
          <a:stretch>
            <a:fillRect/>
          </a:stretch>
        </p:blipFill>
        <p:spPr>
          <a:xfrm>
            <a:off x="457200" y="1566790"/>
            <a:ext cx="1981200" cy="1981200"/>
          </a:xfrm>
          <a:prstGeom prst="rect">
            <a:avLst/>
          </a:prstGeom>
        </p:spPr>
      </p:pic>
      <p:pic>
        <p:nvPicPr>
          <p:cNvPr id="8" name="Picture 7">
            <a:extLst>
              <a:ext uri="{FF2B5EF4-FFF2-40B4-BE49-F238E27FC236}">
                <a16:creationId xmlns:a16="http://schemas.microsoft.com/office/drawing/2014/main" id="{039378E1-6578-3547-80D0-1D9164ED40A8}"/>
              </a:ext>
            </a:extLst>
          </p:cNvPr>
          <p:cNvPicPr>
            <a:picLocks noChangeAspect="1"/>
          </p:cNvPicPr>
          <p:nvPr/>
        </p:nvPicPr>
        <p:blipFill>
          <a:blip r:embed="rId3"/>
          <a:stretch>
            <a:fillRect/>
          </a:stretch>
        </p:blipFill>
        <p:spPr>
          <a:xfrm>
            <a:off x="612775" y="3895968"/>
            <a:ext cx="1670050" cy="1423429"/>
          </a:xfrm>
          <a:prstGeom prst="rect">
            <a:avLst/>
          </a:prstGeom>
        </p:spPr>
      </p:pic>
    </p:spTree>
    <p:extLst>
      <p:ext uri="{BB962C8B-B14F-4D97-AF65-F5344CB8AC3E}">
        <p14:creationId xmlns:p14="http://schemas.microsoft.com/office/powerpoint/2010/main" val="3674821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8291E-F082-7C4F-95CE-7D1F2FF71438}"/>
              </a:ext>
            </a:extLst>
          </p:cNvPr>
          <p:cNvSpPr>
            <a:spLocks noGrp="1"/>
          </p:cNvSpPr>
          <p:nvPr>
            <p:ph type="title"/>
          </p:nvPr>
        </p:nvSpPr>
        <p:spPr/>
        <p:txBody>
          <a:bodyPr/>
          <a:lstStyle/>
          <a:p>
            <a:r>
              <a:rPr lang="en-US" dirty="0"/>
              <a:t>What is Distributed Mutex?</a:t>
            </a:r>
          </a:p>
        </p:txBody>
      </p:sp>
      <p:sp>
        <p:nvSpPr>
          <p:cNvPr id="3" name="Date Placeholder 2">
            <a:extLst>
              <a:ext uri="{FF2B5EF4-FFF2-40B4-BE49-F238E27FC236}">
                <a16:creationId xmlns:a16="http://schemas.microsoft.com/office/drawing/2014/main" id="{BB394061-F7BD-3E43-BE72-AA4BE21BCA1A}"/>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A74E2978-D707-4042-818C-4182CA7B25D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523F6191-3A2D-394A-997F-61421F382442}"/>
              </a:ext>
            </a:extLst>
          </p:cNvPr>
          <p:cNvSpPr>
            <a:spLocks noGrp="1"/>
          </p:cNvSpPr>
          <p:nvPr>
            <p:ph sz="quarter" idx="1"/>
          </p:nvPr>
        </p:nvSpPr>
        <p:spPr/>
        <p:txBody>
          <a:bodyPr/>
          <a:lstStyle/>
          <a:p>
            <a:r>
              <a:rPr lang="en-US" dirty="0"/>
              <a:t>In a distributed system, the method to achieve access to exclusive resource is called </a:t>
            </a:r>
            <a:r>
              <a:rPr lang="en-US" b="1" i="1" dirty="0">
                <a:solidFill>
                  <a:schemeClr val="accent2"/>
                </a:solidFill>
              </a:rPr>
              <a:t>Distributed Mutual Exclusion</a:t>
            </a:r>
          </a:p>
          <a:p>
            <a:endParaRPr lang="en-US" dirty="0"/>
          </a:p>
          <a:p>
            <a:r>
              <a:rPr lang="en-US" dirty="0"/>
              <a:t>The shared resource that is accessed by mutual exclusion is called </a:t>
            </a:r>
            <a:r>
              <a:rPr lang="en-US" b="1" i="1" dirty="0">
                <a:solidFill>
                  <a:schemeClr val="accent2"/>
                </a:solidFill>
              </a:rPr>
              <a:t>Critical Resource</a:t>
            </a:r>
            <a:endParaRPr lang="en-US" dirty="0"/>
          </a:p>
        </p:txBody>
      </p:sp>
    </p:spTree>
    <p:extLst>
      <p:ext uri="{BB962C8B-B14F-4D97-AF65-F5344CB8AC3E}">
        <p14:creationId xmlns:p14="http://schemas.microsoft.com/office/powerpoint/2010/main" val="2505266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3D34A-0DCE-F64B-9EAC-B29A662DDA21}"/>
              </a:ext>
            </a:extLst>
          </p:cNvPr>
          <p:cNvSpPr>
            <a:spLocks noGrp="1"/>
          </p:cNvSpPr>
          <p:nvPr>
            <p:ph type="title"/>
          </p:nvPr>
        </p:nvSpPr>
        <p:spPr/>
        <p:txBody>
          <a:bodyPr/>
          <a:lstStyle/>
          <a:p>
            <a:r>
              <a:rPr lang="en-US" dirty="0"/>
              <a:t>Method 1: Centralized algorithm</a:t>
            </a:r>
          </a:p>
        </p:txBody>
      </p:sp>
      <p:sp>
        <p:nvSpPr>
          <p:cNvPr id="3" name="Date Placeholder 2">
            <a:extLst>
              <a:ext uri="{FF2B5EF4-FFF2-40B4-BE49-F238E27FC236}">
                <a16:creationId xmlns:a16="http://schemas.microsoft.com/office/drawing/2014/main" id="{C901DC54-77DE-534D-AE25-8CFCA7CE5C0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7E4F91D3-80FA-BD4C-8D84-5A46490463EC}"/>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9BC5606E-979D-F047-913A-D90056557EA9}"/>
              </a:ext>
            </a:extLst>
          </p:cNvPr>
          <p:cNvPicPr>
            <a:picLocks noChangeAspect="1"/>
          </p:cNvPicPr>
          <p:nvPr/>
        </p:nvPicPr>
        <p:blipFill>
          <a:blip r:embed="rId2"/>
          <a:stretch>
            <a:fillRect/>
          </a:stretch>
        </p:blipFill>
        <p:spPr>
          <a:xfrm>
            <a:off x="457200" y="2514600"/>
            <a:ext cx="1981200" cy="1981200"/>
          </a:xfrm>
          <a:prstGeom prst="rect">
            <a:avLst/>
          </a:prstGeom>
        </p:spPr>
      </p:pic>
      <p:pic>
        <p:nvPicPr>
          <p:cNvPr id="7" name="Picture 6">
            <a:extLst>
              <a:ext uri="{FF2B5EF4-FFF2-40B4-BE49-F238E27FC236}">
                <a16:creationId xmlns:a16="http://schemas.microsoft.com/office/drawing/2014/main" id="{A8E915C8-2AA8-5143-B9B5-3644580364F0}"/>
              </a:ext>
            </a:extLst>
          </p:cNvPr>
          <p:cNvPicPr>
            <a:picLocks noChangeAspect="1"/>
          </p:cNvPicPr>
          <p:nvPr/>
        </p:nvPicPr>
        <p:blipFill>
          <a:blip r:embed="rId3"/>
          <a:stretch>
            <a:fillRect/>
          </a:stretch>
        </p:blipFill>
        <p:spPr>
          <a:xfrm>
            <a:off x="6858000" y="2901435"/>
            <a:ext cx="1670050" cy="1423429"/>
          </a:xfrm>
          <a:prstGeom prst="rect">
            <a:avLst/>
          </a:prstGeom>
        </p:spPr>
      </p:pic>
      <p:pic>
        <p:nvPicPr>
          <p:cNvPr id="8" name="Picture 7">
            <a:extLst>
              <a:ext uri="{FF2B5EF4-FFF2-40B4-BE49-F238E27FC236}">
                <a16:creationId xmlns:a16="http://schemas.microsoft.com/office/drawing/2014/main" id="{49B5B6CC-C60B-1E47-8FAC-FECEBF03E17A}"/>
              </a:ext>
            </a:extLst>
          </p:cNvPr>
          <p:cNvPicPr>
            <a:picLocks noChangeAspect="1"/>
          </p:cNvPicPr>
          <p:nvPr/>
        </p:nvPicPr>
        <p:blipFill>
          <a:blip r:embed="rId4"/>
          <a:stretch>
            <a:fillRect/>
          </a:stretch>
        </p:blipFill>
        <p:spPr>
          <a:xfrm>
            <a:off x="3860800" y="2794000"/>
            <a:ext cx="1422400" cy="1422400"/>
          </a:xfrm>
          <a:prstGeom prst="rect">
            <a:avLst/>
          </a:prstGeom>
        </p:spPr>
      </p:pic>
      <p:sp>
        <p:nvSpPr>
          <p:cNvPr id="9" name="Right Arrow 8">
            <a:extLst>
              <a:ext uri="{FF2B5EF4-FFF2-40B4-BE49-F238E27FC236}">
                <a16:creationId xmlns:a16="http://schemas.microsoft.com/office/drawing/2014/main" id="{3944DE04-1970-9641-B4A6-36A6425C7074}"/>
              </a:ext>
            </a:extLst>
          </p:cNvPr>
          <p:cNvSpPr/>
          <p:nvPr/>
        </p:nvSpPr>
        <p:spPr>
          <a:xfrm rot="10800000">
            <a:off x="5390466" y="3505200"/>
            <a:ext cx="11938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8C69AFE-491E-784C-B520-2685F73B66CF}"/>
              </a:ext>
            </a:extLst>
          </p:cNvPr>
          <p:cNvSpPr/>
          <p:nvPr/>
        </p:nvSpPr>
        <p:spPr>
          <a:xfrm>
            <a:off x="2730500" y="4984332"/>
            <a:ext cx="5105400" cy="1015663"/>
          </a:xfrm>
          <a:prstGeom prst="rect">
            <a:avLst/>
          </a:prstGeom>
        </p:spPr>
        <p:txBody>
          <a:bodyPr wrap="square">
            <a:spAutoFit/>
          </a:bodyPr>
          <a:lstStyle/>
          <a:p>
            <a:r>
              <a:rPr lang="en-US" sz="2000" dirty="0"/>
              <a:t>Add a "Coordinator" to restrict everyone to use self-service coffee machines in order to solve the problem of forcibly interrupting others</a:t>
            </a:r>
          </a:p>
        </p:txBody>
      </p:sp>
    </p:spTree>
    <p:extLst>
      <p:ext uri="{BB962C8B-B14F-4D97-AF65-F5344CB8AC3E}">
        <p14:creationId xmlns:p14="http://schemas.microsoft.com/office/powerpoint/2010/main" val="16571033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B694-7C26-5B47-A41B-7BC1BA28E768}"/>
              </a:ext>
            </a:extLst>
          </p:cNvPr>
          <p:cNvSpPr>
            <a:spLocks noGrp="1"/>
          </p:cNvSpPr>
          <p:nvPr>
            <p:ph type="title"/>
          </p:nvPr>
        </p:nvSpPr>
        <p:spPr/>
        <p:txBody>
          <a:bodyPr/>
          <a:lstStyle/>
          <a:p>
            <a:r>
              <a:rPr lang="en-US" dirty="0"/>
              <a:t>Method 1: Centralized algorithm</a:t>
            </a:r>
          </a:p>
        </p:txBody>
      </p:sp>
      <p:sp>
        <p:nvSpPr>
          <p:cNvPr id="3" name="Date Placeholder 2">
            <a:extLst>
              <a:ext uri="{FF2B5EF4-FFF2-40B4-BE49-F238E27FC236}">
                <a16:creationId xmlns:a16="http://schemas.microsoft.com/office/drawing/2014/main" id="{04A93A3E-2C89-2642-BCD9-B8EC11C4683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2C97B62-5170-F547-A52B-FED4FFF8E2D5}"/>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03A1686D-B653-6D49-9F07-7BDC09221637}"/>
              </a:ext>
            </a:extLst>
          </p:cNvPr>
          <p:cNvSpPr>
            <a:spLocks noGrp="1"/>
          </p:cNvSpPr>
          <p:nvPr>
            <p:ph sz="quarter" idx="1"/>
          </p:nvPr>
        </p:nvSpPr>
        <p:spPr>
          <a:xfrm>
            <a:off x="457200" y="1219200"/>
            <a:ext cx="8229600" cy="914400"/>
          </a:xfrm>
        </p:spPr>
        <p:txBody>
          <a:bodyPr>
            <a:normAutofit fontScale="77500" lnSpcReduction="20000"/>
          </a:bodyPr>
          <a:lstStyle/>
          <a:p>
            <a:r>
              <a:rPr lang="en-US" dirty="0"/>
              <a:t>Centralized algorithm is also named as Central Server algorithm in distributed system</a:t>
            </a:r>
          </a:p>
        </p:txBody>
      </p:sp>
      <p:sp>
        <p:nvSpPr>
          <p:cNvPr id="6" name="Rounded Rectangle 5">
            <a:extLst>
              <a:ext uri="{FF2B5EF4-FFF2-40B4-BE49-F238E27FC236}">
                <a16:creationId xmlns:a16="http://schemas.microsoft.com/office/drawing/2014/main" id="{5B97AA44-12C2-2846-ACF1-022EAF809EA3}"/>
              </a:ext>
            </a:extLst>
          </p:cNvPr>
          <p:cNvSpPr/>
          <p:nvPr/>
        </p:nvSpPr>
        <p:spPr>
          <a:xfrm>
            <a:off x="6629400" y="323850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1</a:t>
            </a:r>
          </a:p>
        </p:txBody>
      </p:sp>
      <p:sp>
        <p:nvSpPr>
          <p:cNvPr id="7" name="Rounded Rectangle 6">
            <a:extLst>
              <a:ext uri="{FF2B5EF4-FFF2-40B4-BE49-F238E27FC236}">
                <a16:creationId xmlns:a16="http://schemas.microsoft.com/office/drawing/2014/main" id="{FDAD2C83-16B1-F34A-AF21-9A6A5767A6DC}"/>
              </a:ext>
            </a:extLst>
          </p:cNvPr>
          <p:cNvSpPr/>
          <p:nvPr/>
        </p:nvSpPr>
        <p:spPr>
          <a:xfrm>
            <a:off x="6634655" y="3841422"/>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2</a:t>
            </a:r>
          </a:p>
        </p:txBody>
      </p:sp>
      <p:sp>
        <p:nvSpPr>
          <p:cNvPr id="8" name="Rounded Rectangle 7">
            <a:extLst>
              <a:ext uri="{FF2B5EF4-FFF2-40B4-BE49-F238E27FC236}">
                <a16:creationId xmlns:a16="http://schemas.microsoft.com/office/drawing/2014/main" id="{C325F5B9-AD54-954E-BA09-27C9BA230874}"/>
              </a:ext>
            </a:extLst>
          </p:cNvPr>
          <p:cNvSpPr/>
          <p:nvPr/>
        </p:nvSpPr>
        <p:spPr>
          <a:xfrm>
            <a:off x="6624145" y="4440731"/>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3</a:t>
            </a:r>
          </a:p>
        </p:txBody>
      </p:sp>
      <p:sp>
        <p:nvSpPr>
          <p:cNvPr id="9" name="Rounded Rectangle 8">
            <a:extLst>
              <a:ext uri="{FF2B5EF4-FFF2-40B4-BE49-F238E27FC236}">
                <a16:creationId xmlns:a16="http://schemas.microsoft.com/office/drawing/2014/main" id="{1FEB37A9-D2E1-5047-BDD9-BD6D1FDC9E7E}"/>
              </a:ext>
            </a:extLst>
          </p:cNvPr>
          <p:cNvSpPr/>
          <p:nvPr/>
        </p:nvSpPr>
        <p:spPr>
          <a:xfrm>
            <a:off x="6629400" y="5043653"/>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4</a:t>
            </a:r>
          </a:p>
        </p:txBody>
      </p:sp>
      <p:sp>
        <p:nvSpPr>
          <p:cNvPr id="10" name="Oval 9">
            <a:extLst>
              <a:ext uri="{FF2B5EF4-FFF2-40B4-BE49-F238E27FC236}">
                <a16:creationId xmlns:a16="http://schemas.microsoft.com/office/drawing/2014/main" id="{95990F94-869E-CE44-9B4A-E6580585632A}"/>
              </a:ext>
            </a:extLst>
          </p:cNvPr>
          <p:cNvSpPr/>
          <p:nvPr/>
        </p:nvSpPr>
        <p:spPr>
          <a:xfrm>
            <a:off x="2556816" y="2326387"/>
            <a:ext cx="3007693" cy="3541013"/>
          </a:xfrm>
          <a:prstGeom prst="ellipse">
            <a:avLst/>
          </a:prstGeom>
          <a:solidFill>
            <a:schemeClr val="accent2">
              <a:lumMod val="60000"/>
              <a:lumOff val="4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8A37C23-D80A-584C-860F-5CF5D12D27DB}"/>
              </a:ext>
            </a:extLst>
          </p:cNvPr>
          <p:cNvSpPr txBox="1"/>
          <p:nvPr/>
        </p:nvSpPr>
        <p:spPr>
          <a:xfrm>
            <a:off x="3435192" y="2480907"/>
            <a:ext cx="1310487" cy="369332"/>
          </a:xfrm>
          <a:prstGeom prst="rect">
            <a:avLst/>
          </a:prstGeom>
          <a:noFill/>
        </p:spPr>
        <p:txBody>
          <a:bodyPr wrap="none" rtlCol="0">
            <a:spAutoFit/>
          </a:bodyPr>
          <a:lstStyle/>
          <a:p>
            <a:r>
              <a:rPr lang="en-US" dirty="0"/>
              <a:t>Coordinator</a:t>
            </a:r>
          </a:p>
        </p:txBody>
      </p:sp>
      <p:sp>
        <p:nvSpPr>
          <p:cNvPr id="12" name="Rounded Rectangle 11">
            <a:extLst>
              <a:ext uri="{FF2B5EF4-FFF2-40B4-BE49-F238E27FC236}">
                <a16:creationId xmlns:a16="http://schemas.microsoft.com/office/drawing/2014/main" id="{DF0DDF85-2859-BF41-8825-8423341693C7}"/>
              </a:ext>
            </a:extLst>
          </p:cNvPr>
          <p:cNvSpPr/>
          <p:nvPr/>
        </p:nvSpPr>
        <p:spPr>
          <a:xfrm>
            <a:off x="3471051" y="4354075"/>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4</a:t>
            </a:r>
          </a:p>
        </p:txBody>
      </p:sp>
      <p:sp>
        <p:nvSpPr>
          <p:cNvPr id="13" name="Rounded Rectangle 12">
            <a:extLst>
              <a:ext uri="{FF2B5EF4-FFF2-40B4-BE49-F238E27FC236}">
                <a16:creationId xmlns:a16="http://schemas.microsoft.com/office/drawing/2014/main" id="{3F2D54AD-8C41-CC43-9B54-AC030542B033}"/>
              </a:ext>
            </a:extLst>
          </p:cNvPr>
          <p:cNvSpPr/>
          <p:nvPr/>
        </p:nvSpPr>
        <p:spPr>
          <a:xfrm>
            <a:off x="3471051" y="4999189"/>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2</a:t>
            </a:r>
          </a:p>
        </p:txBody>
      </p:sp>
      <p:sp>
        <p:nvSpPr>
          <p:cNvPr id="14" name="TextBox 13">
            <a:extLst>
              <a:ext uri="{FF2B5EF4-FFF2-40B4-BE49-F238E27FC236}">
                <a16:creationId xmlns:a16="http://schemas.microsoft.com/office/drawing/2014/main" id="{CB7EC589-F221-954A-B555-9405744B0327}"/>
              </a:ext>
            </a:extLst>
          </p:cNvPr>
          <p:cNvSpPr txBox="1"/>
          <p:nvPr/>
        </p:nvSpPr>
        <p:spPr>
          <a:xfrm>
            <a:off x="3293678" y="3720944"/>
            <a:ext cx="1593513" cy="369332"/>
          </a:xfrm>
          <a:prstGeom prst="rect">
            <a:avLst/>
          </a:prstGeom>
          <a:noFill/>
        </p:spPr>
        <p:txBody>
          <a:bodyPr wrap="none" rtlCol="0">
            <a:spAutoFit/>
          </a:bodyPr>
          <a:lstStyle/>
          <a:p>
            <a:r>
              <a:rPr lang="en-US" dirty="0"/>
              <a:t>Request queue</a:t>
            </a:r>
          </a:p>
        </p:txBody>
      </p:sp>
      <p:sp>
        <p:nvSpPr>
          <p:cNvPr id="19" name="TextBox 18">
            <a:extLst>
              <a:ext uri="{FF2B5EF4-FFF2-40B4-BE49-F238E27FC236}">
                <a16:creationId xmlns:a16="http://schemas.microsoft.com/office/drawing/2014/main" id="{571FCEFA-424F-6D47-BE43-15E426CA34C0}"/>
              </a:ext>
            </a:extLst>
          </p:cNvPr>
          <p:cNvSpPr txBox="1"/>
          <p:nvPr/>
        </p:nvSpPr>
        <p:spPr>
          <a:xfrm>
            <a:off x="561594" y="2880641"/>
            <a:ext cx="1593512" cy="369332"/>
          </a:xfrm>
          <a:prstGeom prst="rect">
            <a:avLst/>
          </a:prstGeom>
          <a:noFill/>
        </p:spPr>
        <p:txBody>
          <a:bodyPr wrap="square" rtlCol="0">
            <a:spAutoFit/>
          </a:bodyPr>
          <a:lstStyle/>
          <a:p>
            <a:r>
              <a:rPr lang="en-US" dirty="0"/>
              <a:t>Currently using</a:t>
            </a:r>
          </a:p>
        </p:txBody>
      </p:sp>
      <p:sp>
        <p:nvSpPr>
          <p:cNvPr id="20" name="Rounded Rectangle 19">
            <a:extLst>
              <a:ext uri="{FF2B5EF4-FFF2-40B4-BE49-F238E27FC236}">
                <a16:creationId xmlns:a16="http://schemas.microsoft.com/office/drawing/2014/main" id="{4E7C02C0-C9FC-1544-97EC-99C477809BD8}"/>
              </a:ext>
            </a:extLst>
          </p:cNvPr>
          <p:cNvSpPr/>
          <p:nvPr/>
        </p:nvSpPr>
        <p:spPr>
          <a:xfrm>
            <a:off x="801476" y="3339944"/>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3</a:t>
            </a:r>
          </a:p>
        </p:txBody>
      </p:sp>
      <p:cxnSp>
        <p:nvCxnSpPr>
          <p:cNvPr id="32" name="Straight Arrow Connector 31">
            <a:extLst>
              <a:ext uri="{FF2B5EF4-FFF2-40B4-BE49-F238E27FC236}">
                <a16:creationId xmlns:a16="http://schemas.microsoft.com/office/drawing/2014/main" id="{7B72A0F8-2BB1-E541-9DB8-EE00E5D2FEBC}"/>
              </a:ext>
            </a:extLst>
          </p:cNvPr>
          <p:cNvCxnSpPr>
            <a:cxnSpLocks/>
          </p:cNvCxnSpPr>
          <p:nvPr/>
        </p:nvCxnSpPr>
        <p:spPr>
          <a:xfrm flipH="1">
            <a:off x="5564509" y="4031922"/>
            <a:ext cx="1070146" cy="46940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8DC8E0E5-209B-3146-A9D7-37187215DD5B}"/>
              </a:ext>
            </a:extLst>
          </p:cNvPr>
          <p:cNvCxnSpPr>
            <a:cxnSpLocks/>
            <a:stCxn id="9" idx="1"/>
          </p:cNvCxnSpPr>
          <p:nvPr/>
        </p:nvCxnSpPr>
        <p:spPr>
          <a:xfrm flipH="1" flipV="1">
            <a:off x="5499666" y="4973927"/>
            <a:ext cx="1129734" cy="26022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5310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A916-9831-7E40-BBBC-B4D168F8D2A1}"/>
              </a:ext>
            </a:extLst>
          </p:cNvPr>
          <p:cNvSpPr>
            <a:spLocks noGrp="1"/>
          </p:cNvSpPr>
          <p:nvPr>
            <p:ph type="title"/>
          </p:nvPr>
        </p:nvSpPr>
        <p:spPr/>
        <p:txBody>
          <a:bodyPr/>
          <a:lstStyle/>
          <a:p>
            <a:r>
              <a:rPr lang="en-US" dirty="0"/>
              <a:t>Method 2: Distributed algorithm</a:t>
            </a:r>
          </a:p>
        </p:txBody>
      </p:sp>
      <p:sp>
        <p:nvSpPr>
          <p:cNvPr id="3" name="Date Placeholder 2">
            <a:extLst>
              <a:ext uri="{FF2B5EF4-FFF2-40B4-BE49-F238E27FC236}">
                <a16:creationId xmlns:a16="http://schemas.microsoft.com/office/drawing/2014/main" id="{323174B0-C041-274C-9D6C-061A3AD6A8CE}"/>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98EC9C24-6EE1-BF48-9F73-F23800387118}"/>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6BDBE44A-D3C9-1044-A925-54CBE1EC9FAD}"/>
              </a:ext>
            </a:extLst>
          </p:cNvPr>
          <p:cNvPicPr>
            <a:picLocks noChangeAspect="1"/>
          </p:cNvPicPr>
          <p:nvPr/>
        </p:nvPicPr>
        <p:blipFill>
          <a:blip r:embed="rId2"/>
          <a:stretch>
            <a:fillRect/>
          </a:stretch>
        </p:blipFill>
        <p:spPr>
          <a:xfrm>
            <a:off x="1447800" y="2209800"/>
            <a:ext cx="1981200" cy="1981200"/>
          </a:xfrm>
          <a:prstGeom prst="rect">
            <a:avLst/>
          </a:prstGeom>
        </p:spPr>
      </p:pic>
      <p:pic>
        <p:nvPicPr>
          <p:cNvPr id="7" name="Picture 6">
            <a:extLst>
              <a:ext uri="{FF2B5EF4-FFF2-40B4-BE49-F238E27FC236}">
                <a16:creationId xmlns:a16="http://schemas.microsoft.com/office/drawing/2014/main" id="{EDAF5E9B-72B8-EE46-BC90-4C165AE1B139}"/>
              </a:ext>
            </a:extLst>
          </p:cNvPr>
          <p:cNvPicPr>
            <a:picLocks noChangeAspect="1"/>
          </p:cNvPicPr>
          <p:nvPr/>
        </p:nvPicPr>
        <p:blipFill>
          <a:blip r:embed="rId3"/>
          <a:stretch>
            <a:fillRect/>
          </a:stretch>
        </p:blipFill>
        <p:spPr>
          <a:xfrm>
            <a:off x="5715002" y="2655998"/>
            <a:ext cx="1670050" cy="1423429"/>
          </a:xfrm>
          <a:prstGeom prst="rect">
            <a:avLst/>
          </a:prstGeom>
        </p:spPr>
      </p:pic>
      <p:sp>
        <p:nvSpPr>
          <p:cNvPr id="9" name="Right Arrow 8">
            <a:extLst>
              <a:ext uri="{FF2B5EF4-FFF2-40B4-BE49-F238E27FC236}">
                <a16:creationId xmlns:a16="http://schemas.microsoft.com/office/drawing/2014/main" id="{7070EBDC-670E-9244-AB94-AB06A24C761B}"/>
              </a:ext>
            </a:extLst>
          </p:cNvPr>
          <p:cNvSpPr/>
          <p:nvPr/>
        </p:nvSpPr>
        <p:spPr>
          <a:xfrm rot="10800000">
            <a:off x="4089400" y="3124200"/>
            <a:ext cx="11938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DF2C8FF-A0F7-6A4D-8C12-C9D750F49B36}"/>
              </a:ext>
            </a:extLst>
          </p:cNvPr>
          <p:cNvSpPr/>
          <p:nvPr/>
        </p:nvSpPr>
        <p:spPr>
          <a:xfrm>
            <a:off x="3657600" y="4514078"/>
            <a:ext cx="5105400" cy="1323439"/>
          </a:xfrm>
          <a:prstGeom prst="rect">
            <a:avLst/>
          </a:prstGeom>
        </p:spPr>
        <p:txBody>
          <a:bodyPr wrap="square">
            <a:spAutoFit/>
          </a:bodyPr>
          <a:lstStyle/>
          <a:p>
            <a:r>
              <a:rPr lang="en-US" sz="2000" dirty="0"/>
              <a:t>When you need to use a self-service coffee machine, you can ask other people first. When confirming that no other people are using, you can make your coffee.</a:t>
            </a:r>
          </a:p>
        </p:txBody>
      </p:sp>
      <p:sp>
        <p:nvSpPr>
          <p:cNvPr id="11" name="Rounded Rectangular Callout 10">
            <a:extLst>
              <a:ext uri="{FF2B5EF4-FFF2-40B4-BE49-F238E27FC236}">
                <a16:creationId xmlns:a16="http://schemas.microsoft.com/office/drawing/2014/main" id="{01DFB5C4-0C19-C042-80CB-C719E33D261B}"/>
              </a:ext>
            </a:extLst>
          </p:cNvPr>
          <p:cNvSpPr/>
          <p:nvPr/>
        </p:nvSpPr>
        <p:spPr>
          <a:xfrm>
            <a:off x="5029200" y="2036910"/>
            <a:ext cx="1670050" cy="540627"/>
          </a:xfrm>
          <a:prstGeom prst="wedgeRoundRectCallout">
            <a:avLst>
              <a:gd name="adj1" fmla="val 48487"/>
              <a:gd name="adj2" fmla="val 94259"/>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dirty="0"/>
              <a:t>Do you use the coffee machine right now?</a:t>
            </a:r>
          </a:p>
        </p:txBody>
      </p:sp>
    </p:spTree>
    <p:extLst>
      <p:ext uri="{BB962C8B-B14F-4D97-AF65-F5344CB8AC3E}">
        <p14:creationId xmlns:p14="http://schemas.microsoft.com/office/powerpoint/2010/main" val="2772455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B694-7C26-5B47-A41B-7BC1BA28E768}"/>
              </a:ext>
            </a:extLst>
          </p:cNvPr>
          <p:cNvSpPr>
            <a:spLocks noGrp="1"/>
          </p:cNvSpPr>
          <p:nvPr>
            <p:ph type="title"/>
          </p:nvPr>
        </p:nvSpPr>
        <p:spPr/>
        <p:txBody>
          <a:bodyPr/>
          <a:lstStyle/>
          <a:p>
            <a:r>
              <a:rPr lang="en-US" dirty="0"/>
              <a:t>Method 2: Distributed algorithm</a:t>
            </a:r>
          </a:p>
        </p:txBody>
      </p:sp>
      <p:sp>
        <p:nvSpPr>
          <p:cNvPr id="3" name="Date Placeholder 2">
            <a:extLst>
              <a:ext uri="{FF2B5EF4-FFF2-40B4-BE49-F238E27FC236}">
                <a16:creationId xmlns:a16="http://schemas.microsoft.com/office/drawing/2014/main" id="{04A93A3E-2C89-2642-BCD9-B8EC11C4683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2C97B62-5170-F547-A52B-FED4FFF8E2D5}"/>
              </a:ext>
            </a:extLst>
          </p:cNvPr>
          <p:cNvSpPr>
            <a:spLocks noGrp="1"/>
          </p:cNvSpPr>
          <p:nvPr>
            <p:ph type="sldNum" sz="quarter" idx="12"/>
          </p:nvPr>
        </p:nvSpPr>
        <p:spPr/>
        <p:txBody>
          <a:bodyPr/>
          <a:lstStyle/>
          <a:p>
            <a:r>
              <a:rPr lang="en-US"/>
              <a:t>CS 7172</a:t>
            </a:r>
            <a:endParaRPr lang="en-US" dirty="0"/>
          </a:p>
        </p:txBody>
      </p:sp>
      <p:sp>
        <p:nvSpPr>
          <p:cNvPr id="6" name="Rounded Rectangle 5">
            <a:extLst>
              <a:ext uri="{FF2B5EF4-FFF2-40B4-BE49-F238E27FC236}">
                <a16:creationId xmlns:a16="http://schemas.microsoft.com/office/drawing/2014/main" id="{5B97AA44-12C2-2846-ACF1-022EAF809EA3}"/>
              </a:ext>
            </a:extLst>
          </p:cNvPr>
          <p:cNvSpPr/>
          <p:nvPr/>
        </p:nvSpPr>
        <p:spPr>
          <a:xfrm>
            <a:off x="5441397" y="275821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1</a:t>
            </a:r>
          </a:p>
        </p:txBody>
      </p:sp>
      <p:sp>
        <p:nvSpPr>
          <p:cNvPr id="7" name="Rounded Rectangle 6">
            <a:extLst>
              <a:ext uri="{FF2B5EF4-FFF2-40B4-BE49-F238E27FC236}">
                <a16:creationId xmlns:a16="http://schemas.microsoft.com/office/drawing/2014/main" id="{FDAD2C83-16B1-F34A-AF21-9A6A5767A6DC}"/>
              </a:ext>
            </a:extLst>
          </p:cNvPr>
          <p:cNvSpPr/>
          <p:nvPr/>
        </p:nvSpPr>
        <p:spPr>
          <a:xfrm>
            <a:off x="4345309" y="4474076"/>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2</a:t>
            </a:r>
          </a:p>
        </p:txBody>
      </p:sp>
      <p:sp>
        <p:nvSpPr>
          <p:cNvPr id="8" name="Rounded Rectangle 7">
            <a:extLst>
              <a:ext uri="{FF2B5EF4-FFF2-40B4-BE49-F238E27FC236}">
                <a16:creationId xmlns:a16="http://schemas.microsoft.com/office/drawing/2014/main" id="{C325F5B9-AD54-954E-BA09-27C9BA230874}"/>
              </a:ext>
            </a:extLst>
          </p:cNvPr>
          <p:cNvSpPr/>
          <p:nvPr/>
        </p:nvSpPr>
        <p:spPr>
          <a:xfrm>
            <a:off x="6584397" y="446134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3</a:t>
            </a:r>
          </a:p>
        </p:txBody>
      </p:sp>
      <p:cxnSp>
        <p:nvCxnSpPr>
          <p:cNvPr id="16" name="Straight Arrow Connector 15">
            <a:extLst>
              <a:ext uri="{FF2B5EF4-FFF2-40B4-BE49-F238E27FC236}">
                <a16:creationId xmlns:a16="http://schemas.microsoft.com/office/drawing/2014/main" id="{CBF5EC74-AB89-984A-B884-64C71846DC46}"/>
              </a:ext>
            </a:extLst>
          </p:cNvPr>
          <p:cNvCxnSpPr>
            <a:cxnSpLocks/>
          </p:cNvCxnSpPr>
          <p:nvPr/>
        </p:nvCxnSpPr>
        <p:spPr>
          <a:xfrm flipH="1">
            <a:off x="4800600" y="3139210"/>
            <a:ext cx="666391" cy="132213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47245FA4-00E9-8C4D-967F-AE82C9EEE652}"/>
              </a:ext>
            </a:extLst>
          </p:cNvPr>
          <p:cNvSpPr txBox="1"/>
          <p:nvPr/>
        </p:nvSpPr>
        <p:spPr>
          <a:xfrm>
            <a:off x="4357628" y="3416139"/>
            <a:ext cx="885943" cy="369332"/>
          </a:xfrm>
          <a:prstGeom prst="rect">
            <a:avLst/>
          </a:prstGeom>
          <a:noFill/>
        </p:spPr>
        <p:txBody>
          <a:bodyPr wrap="square" rtlCol="0">
            <a:spAutoFit/>
          </a:bodyPr>
          <a:lstStyle/>
          <a:p>
            <a:r>
              <a:rPr lang="en-US" dirty="0"/>
              <a:t>A, 1, t</a:t>
            </a:r>
            <a:r>
              <a:rPr lang="en-US" baseline="-25000" dirty="0"/>
              <a:t>1</a:t>
            </a:r>
          </a:p>
        </p:txBody>
      </p:sp>
      <p:sp>
        <p:nvSpPr>
          <p:cNvPr id="28" name="Rounded Rectangle 27">
            <a:extLst>
              <a:ext uri="{FF2B5EF4-FFF2-40B4-BE49-F238E27FC236}">
                <a16:creationId xmlns:a16="http://schemas.microsoft.com/office/drawing/2014/main" id="{D57EEA35-554C-AB49-9A43-B01743FB2F0A}"/>
              </a:ext>
            </a:extLst>
          </p:cNvPr>
          <p:cNvSpPr/>
          <p:nvPr/>
        </p:nvSpPr>
        <p:spPr>
          <a:xfrm>
            <a:off x="1007285" y="3437649"/>
            <a:ext cx="1134532" cy="54785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Resource A</a:t>
            </a:r>
          </a:p>
        </p:txBody>
      </p:sp>
      <p:cxnSp>
        <p:nvCxnSpPr>
          <p:cNvPr id="29" name="Straight Arrow Connector 28">
            <a:extLst>
              <a:ext uri="{FF2B5EF4-FFF2-40B4-BE49-F238E27FC236}">
                <a16:creationId xmlns:a16="http://schemas.microsoft.com/office/drawing/2014/main" id="{9B34C010-A341-3347-BAB8-7D59DD4AED67}"/>
              </a:ext>
            </a:extLst>
          </p:cNvPr>
          <p:cNvCxnSpPr>
            <a:cxnSpLocks/>
          </p:cNvCxnSpPr>
          <p:nvPr/>
        </p:nvCxnSpPr>
        <p:spPr>
          <a:xfrm>
            <a:off x="6542277" y="3151946"/>
            <a:ext cx="772923" cy="130560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B918419-A970-F742-A022-69A43266027D}"/>
              </a:ext>
            </a:extLst>
          </p:cNvPr>
          <p:cNvSpPr txBox="1"/>
          <p:nvPr/>
        </p:nvSpPr>
        <p:spPr>
          <a:xfrm>
            <a:off x="6787442" y="3326044"/>
            <a:ext cx="885943" cy="369332"/>
          </a:xfrm>
          <a:prstGeom prst="rect">
            <a:avLst/>
          </a:prstGeom>
          <a:noFill/>
        </p:spPr>
        <p:txBody>
          <a:bodyPr wrap="square" rtlCol="0">
            <a:spAutoFit/>
          </a:bodyPr>
          <a:lstStyle/>
          <a:p>
            <a:r>
              <a:rPr lang="en-US" dirty="0"/>
              <a:t>A, 1, t</a:t>
            </a:r>
            <a:r>
              <a:rPr lang="en-US" baseline="-25000" dirty="0"/>
              <a:t>1</a:t>
            </a:r>
          </a:p>
        </p:txBody>
      </p:sp>
      <p:cxnSp>
        <p:nvCxnSpPr>
          <p:cNvPr id="13" name="Straight Arrow Connector 12">
            <a:extLst>
              <a:ext uri="{FF2B5EF4-FFF2-40B4-BE49-F238E27FC236}">
                <a16:creationId xmlns:a16="http://schemas.microsoft.com/office/drawing/2014/main" id="{62DA917B-23FF-414C-A85C-29395F301112}"/>
              </a:ext>
            </a:extLst>
          </p:cNvPr>
          <p:cNvCxnSpPr>
            <a:cxnSpLocks/>
          </p:cNvCxnSpPr>
          <p:nvPr/>
        </p:nvCxnSpPr>
        <p:spPr>
          <a:xfrm flipV="1">
            <a:off x="5066302" y="3139210"/>
            <a:ext cx="620241" cy="131833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77BEA0A-0EA8-5B44-B7E1-16567AEF97CA}"/>
              </a:ext>
            </a:extLst>
          </p:cNvPr>
          <p:cNvCxnSpPr>
            <a:cxnSpLocks/>
          </p:cNvCxnSpPr>
          <p:nvPr/>
        </p:nvCxnSpPr>
        <p:spPr>
          <a:xfrm flipH="1" flipV="1">
            <a:off x="6322725" y="3148155"/>
            <a:ext cx="723929" cy="128527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41326822-D09C-7343-9D8A-4E946F86DFD0}"/>
              </a:ext>
            </a:extLst>
          </p:cNvPr>
          <p:cNvPicPr>
            <a:picLocks noChangeAspect="1"/>
          </p:cNvPicPr>
          <p:nvPr/>
        </p:nvPicPr>
        <p:blipFill>
          <a:blip r:embed="rId2"/>
          <a:stretch>
            <a:fillRect/>
          </a:stretch>
        </p:blipFill>
        <p:spPr>
          <a:xfrm>
            <a:off x="5446893" y="3775056"/>
            <a:ext cx="406400" cy="406400"/>
          </a:xfrm>
          <a:prstGeom prst="rect">
            <a:avLst/>
          </a:prstGeom>
        </p:spPr>
      </p:pic>
      <p:pic>
        <p:nvPicPr>
          <p:cNvPr id="19" name="Picture 18">
            <a:extLst>
              <a:ext uri="{FF2B5EF4-FFF2-40B4-BE49-F238E27FC236}">
                <a16:creationId xmlns:a16="http://schemas.microsoft.com/office/drawing/2014/main" id="{E6031672-51CA-6B4C-A8CF-DFD3D16C278C}"/>
              </a:ext>
            </a:extLst>
          </p:cNvPr>
          <p:cNvPicPr>
            <a:picLocks noChangeAspect="1"/>
          </p:cNvPicPr>
          <p:nvPr/>
        </p:nvPicPr>
        <p:blipFill>
          <a:blip r:embed="rId2"/>
          <a:stretch>
            <a:fillRect/>
          </a:stretch>
        </p:blipFill>
        <p:spPr>
          <a:xfrm>
            <a:off x="6260091" y="3798379"/>
            <a:ext cx="406400" cy="406400"/>
          </a:xfrm>
          <a:prstGeom prst="rect">
            <a:avLst/>
          </a:prstGeom>
        </p:spPr>
      </p:pic>
      <p:graphicFrame>
        <p:nvGraphicFramePr>
          <p:cNvPr id="12" name="Table 11">
            <a:extLst>
              <a:ext uri="{FF2B5EF4-FFF2-40B4-BE49-F238E27FC236}">
                <a16:creationId xmlns:a16="http://schemas.microsoft.com/office/drawing/2014/main" id="{B9E88E79-2377-1E4D-AF21-97B8C120EB18}"/>
              </a:ext>
            </a:extLst>
          </p:cNvPr>
          <p:cNvGraphicFramePr>
            <a:graphicFrameLocks noGrp="1"/>
          </p:cNvGraphicFramePr>
          <p:nvPr/>
        </p:nvGraphicFramePr>
        <p:xfrm>
          <a:off x="3214628" y="4994448"/>
          <a:ext cx="1509772" cy="48768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P2</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25000" dirty="0"/>
                    </a:p>
                  </a:txBody>
                  <a:tcPr/>
                </a:tc>
                <a:extLst>
                  <a:ext uri="{0D108BD9-81ED-4DB2-BD59-A6C34878D82A}">
                    <a16:rowId xmlns:a16="http://schemas.microsoft.com/office/drawing/2014/main" val="1532050866"/>
                  </a:ext>
                </a:extLst>
              </a:tr>
            </a:tbl>
          </a:graphicData>
        </a:graphic>
      </p:graphicFrame>
      <p:graphicFrame>
        <p:nvGraphicFramePr>
          <p:cNvPr id="21" name="Table 20">
            <a:extLst>
              <a:ext uri="{FF2B5EF4-FFF2-40B4-BE49-F238E27FC236}">
                <a16:creationId xmlns:a16="http://schemas.microsoft.com/office/drawing/2014/main" id="{8DC51439-2E8A-9A4D-87DE-F1395C91EBB8}"/>
              </a:ext>
            </a:extLst>
          </p:cNvPr>
          <p:cNvGraphicFramePr>
            <a:graphicFrameLocks noGrp="1"/>
          </p:cNvGraphicFramePr>
          <p:nvPr/>
        </p:nvGraphicFramePr>
        <p:xfrm>
          <a:off x="7385973" y="5057073"/>
          <a:ext cx="1509772" cy="48768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P3</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25000" dirty="0"/>
                    </a:p>
                  </a:txBody>
                  <a:tcPr/>
                </a:tc>
                <a:extLst>
                  <a:ext uri="{0D108BD9-81ED-4DB2-BD59-A6C34878D82A}">
                    <a16:rowId xmlns:a16="http://schemas.microsoft.com/office/drawing/2014/main" val="1512931653"/>
                  </a:ext>
                </a:extLst>
              </a:tr>
            </a:tbl>
          </a:graphicData>
        </a:graphic>
      </p:graphicFrame>
      <p:cxnSp>
        <p:nvCxnSpPr>
          <p:cNvPr id="20" name="Straight Arrow Connector 19">
            <a:extLst>
              <a:ext uri="{FF2B5EF4-FFF2-40B4-BE49-F238E27FC236}">
                <a16:creationId xmlns:a16="http://schemas.microsoft.com/office/drawing/2014/main" id="{0E5125F9-1CF6-9F4F-85A9-DF67D88915B6}"/>
              </a:ext>
            </a:extLst>
          </p:cNvPr>
          <p:cNvCxnSpPr>
            <a:cxnSpLocks/>
          </p:cNvCxnSpPr>
          <p:nvPr/>
        </p:nvCxnSpPr>
        <p:spPr>
          <a:xfrm flipH="1" flipV="1">
            <a:off x="5568999" y="4762754"/>
            <a:ext cx="973278" cy="425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5E0F792-DEB0-4E49-82D2-C5C4E7C5EA63}"/>
              </a:ext>
            </a:extLst>
          </p:cNvPr>
          <p:cNvSpPr txBox="1"/>
          <p:nvPr/>
        </p:nvSpPr>
        <p:spPr>
          <a:xfrm>
            <a:off x="5686543" y="4824421"/>
            <a:ext cx="885943" cy="369332"/>
          </a:xfrm>
          <a:prstGeom prst="rect">
            <a:avLst/>
          </a:prstGeom>
          <a:noFill/>
        </p:spPr>
        <p:txBody>
          <a:bodyPr wrap="square" rtlCol="0">
            <a:spAutoFit/>
          </a:bodyPr>
          <a:lstStyle/>
          <a:p>
            <a:r>
              <a:rPr lang="en-US" dirty="0"/>
              <a:t>A, 3, t</a:t>
            </a:r>
            <a:r>
              <a:rPr lang="en-US" baseline="-25000" dirty="0"/>
              <a:t>2</a:t>
            </a:r>
          </a:p>
        </p:txBody>
      </p:sp>
      <p:cxnSp>
        <p:nvCxnSpPr>
          <p:cNvPr id="25" name="Straight Arrow Connector 24">
            <a:extLst>
              <a:ext uri="{FF2B5EF4-FFF2-40B4-BE49-F238E27FC236}">
                <a16:creationId xmlns:a16="http://schemas.microsoft.com/office/drawing/2014/main" id="{143C1A0F-8DD0-5741-87C4-D44E24661302}"/>
              </a:ext>
            </a:extLst>
          </p:cNvPr>
          <p:cNvCxnSpPr>
            <a:cxnSpLocks/>
          </p:cNvCxnSpPr>
          <p:nvPr/>
        </p:nvCxnSpPr>
        <p:spPr>
          <a:xfrm>
            <a:off x="5576420" y="4559694"/>
            <a:ext cx="965857"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7" name="Picture 26">
            <a:extLst>
              <a:ext uri="{FF2B5EF4-FFF2-40B4-BE49-F238E27FC236}">
                <a16:creationId xmlns:a16="http://schemas.microsoft.com/office/drawing/2014/main" id="{341CEDDD-7212-F748-9648-C1D64DA228E5}"/>
              </a:ext>
            </a:extLst>
          </p:cNvPr>
          <p:cNvPicPr>
            <a:picLocks noChangeAspect="1"/>
          </p:cNvPicPr>
          <p:nvPr/>
        </p:nvPicPr>
        <p:blipFill>
          <a:blip r:embed="rId2"/>
          <a:stretch>
            <a:fillRect/>
          </a:stretch>
        </p:blipFill>
        <p:spPr>
          <a:xfrm>
            <a:off x="5846782" y="4109339"/>
            <a:ext cx="406400" cy="406400"/>
          </a:xfrm>
          <a:prstGeom prst="rect">
            <a:avLst/>
          </a:prstGeom>
        </p:spPr>
      </p:pic>
      <p:graphicFrame>
        <p:nvGraphicFramePr>
          <p:cNvPr id="26" name="Table 25">
            <a:extLst>
              <a:ext uri="{FF2B5EF4-FFF2-40B4-BE49-F238E27FC236}">
                <a16:creationId xmlns:a16="http://schemas.microsoft.com/office/drawing/2014/main" id="{180E594C-9E45-914E-B690-254311148E02}"/>
              </a:ext>
            </a:extLst>
          </p:cNvPr>
          <p:cNvGraphicFramePr>
            <a:graphicFrameLocks noGrp="1"/>
          </p:cNvGraphicFramePr>
          <p:nvPr/>
        </p:nvGraphicFramePr>
        <p:xfrm>
          <a:off x="4767835" y="1955077"/>
          <a:ext cx="1509772" cy="48768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P1</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25000" dirty="0"/>
                    </a:p>
                  </a:txBody>
                  <a:tcPr/>
                </a:tc>
                <a:extLst>
                  <a:ext uri="{0D108BD9-81ED-4DB2-BD59-A6C34878D82A}">
                    <a16:rowId xmlns:a16="http://schemas.microsoft.com/office/drawing/2014/main" val="1512931653"/>
                  </a:ext>
                </a:extLst>
              </a:tr>
            </a:tbl>
          </a:graphicData>
        </a:graphic>
      </p:graphicFrame>
    </p:spTree>
    <p:extLst>
      <p:ext uri="{BB962C8B-B14F-4D97-AF65-F5344CB8AC3E}">
        <p14:creationId xmlns:p14="http://schemas.microsoft.com/office/powerpoint/2010/main" val="14633781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37634</TotalTime>
  <Words>1081</Words>
  <Application>Microsoft Macintosh PowerPoint</Application>
  <PresentationFormat>On-screen Show (4:3)</PresentationFormat>
  <Paragraphs>183</Paragraphs>
  <Slides>22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Courier New</vt:lpstr>
      <vt:lpstr>Wingdings</vt:lpstr>
      <vt:lpstr>Wingdings 3</vt:lpstr>
      <vt:lpstr>Origin</vt:lpstr>
      <vt:lpstr>PowerPoint Presentation</vt:lpstr>
      <vt:lpstr>CS 7172 Parallel and Distributed Computation  Distributed Mutex and Election</vt:lpstr>
      <vt:lpstr>What is Distributed Mutex?</vt:lpstr>
      <vt:lpstr>What is Distributed Mutex?</vt:lpstr>
      <vt:lpstr>What is Distributed Mutex?</vt:lpstr>
      <vt:lpstr>Method 1: Centralized algorithm</vt:lpstr>
      <vt:lpstr>Method 1: Centralized algorithm</vt:lpstr>
      <vt:lpstr>Method 2: Distributed algorithm</vt:lpstr>
      <vt:lpstr>Method 2: Distributed algorithm</vt:lpstr>
      <vt:lpstr>Method 3: Token Ring Algorithm</vt:lpstr>
      <vt:lpstr>Scenario using Token Ring Algorithm</vt:lpstr>
      <vt:lpstr>Distributed Mutex</vt:lpstr>
      <vt:lpstr>Why we need Distributed Election?</vt:lpstr>
      <vt:lpstr>1. Bully algorithm</vt:lpstr>
      <vt:lpstr>Bully algorithm example in MongoDB</vt:lpstr>
      <vt:lpstr>1. Bully algorithm</vt:lpstr>
      <vt:lpstr>1. Bully algorithm</vt:lpstr>
      <vt:lpstr>2. Raft algorithm</vt:lpstr>
      <vt:lpstr>Raft algorithm example in Kubernetes</vt:lpstr>
      <vt:lpstr>2. Raft algorithm</vt:lpstr>
      <vt:lpstr>2. Raft algorithm</vt:lpstr>
      <vt:lpstr>Comparison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Reference-Driven Performance Anomaly Identification</dc:title>
  <dc:creator/>
  <cp:lastModifiedBy>Kun Suo</cp:lastModifiedBy>
  <cp:revision>1452</cp:revision>
  <dcterms:created xsi:type="dcterms:W3CDTF">2012-08-09T04:56:17Z</dcterms:created>
  <dcterms:modified xsi:type="dcterms:W3CDTF">2020-03-03T21:29:45Z</dcterms:modified>
</cp:coreProperties>
</file>

<file path=docProps/thumbnail.jpeg>
</file>